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66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E67D4-6626-4F46-84CA-D81860CEFCD3}" type="datetimeFigureOut">
              <a:rPr lang="en-IN" smtClean="0"/>
              <a:t>23-05-2022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317158-8335-4CFA-A960-6270A0512C2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2381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17158-8335-4CFA-A960-6270A0512C2D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8474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17158-8335-4CFA-A960-6270A0512C2D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8474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17158-8335-4CFA-A960-6270A0512C2D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8474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17158-8335-4CFA-A960-6270A0512C2D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8474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17158-8335-4CFA-A960-6270A0512C2D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8474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17158-8335-4CFA-A960-6270A0512C2D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8474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17158-8335-4CFA-A960-6270A0512C2D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84749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17158-8335-4CFA-A960-6270A0512C2D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8474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2E8-4930-42B3-A3B6-89385264B361}" type="datetimeFigureOut">
              <a:rPr lang="en-IN" smtClean="0"/>
              <a:t>23-05-2022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EB40-46CF-48E5-86DB-3BEF2F4F2074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2E8-4930-42B3-A3B6-89385264B361}" type="datetimeFigureOut">
              <a:rPr lang="en-IN" smtClean="0"/>
              <a:t>23-05-2022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EB40-46CF-48E5-86DB-3BEF2F4F207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2E8-4930-42B3-A3B6-89385264B361}" type="datetimeFigureOut">
              <a:rPr lang="en-IN" smtClean="0"/>
              <a:t>23-05-2022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EB40-46CF-48E5-86DB-3BEF2F4F207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2E8-4930-42B3-A3B6-89385264B361}" type="datetimeFigureOut">
              <a:rPr lang="en-IN" smtClean="0"/>
              <a:t>23-05-2022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EB40-46CF-48E5-86DB-3BEF2F4F207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2E8-4930-42B3-A3B6-89385264B361}" type="datetimeFigureOut">
              <a:rPr lang="en-IN" smtClean="0"/>
              <a:t>23-05-2022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EB40-46CF-48E5-86DB-3BEF2F4F2074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2E8-4930-42B3-A3B6-89385264B361}" type="datetimeFigureOut">
              <a:rPr lang="en-IN" smtClean="0"/>
              <a:t>23-05-2022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EB40-46CF-48E5-86DB-3BEF2F4F207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2E8-4930-42B3-A3B6-89385264B361}" type="datetimeFigureOut">
              <a:rPr lang="en-IN" smtClean="0"/>
              <a:t>23-05-2022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EB40-46CF-48E5-86DB-3BEF2F4F207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2E8-4930-42B3-A3B6-89385264B361}" type="datetimeFigureOut">
              <a:rPr lang="en-IN" smtClean="0"/>
              <a:t>23-05-2022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EB40-46CF-48E5-86DB-3BEF2F4F207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2E8-4930-42B3-A3B6-89385264B361}" type="datetimeFigureOut">
              <a:rPr lang="en-IN" smtClean="0"/>
              <a:t>23-05-2022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EB40-46CF-48E5-86DB-3BEF2F4F207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2E8-4930-42B3-A3B6-89385264B361}" type="datetimeFigureOut">
              <a:rPr lang="en-IN" smtClean="0"/>
              <a:t>23-05-2022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EB40-46CF-48E5-86DB-3BEF2F4F207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2E8-4930-42B3-A3B6-89385264B361}" type="datetimeFigureOut">
              <a:rPr lang="en-IN" smtClean="0"/>
              <a:t>23-05-2022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21EEB40-46CF-48E5-86DB-3BEF2F4F2074}" type="slidenum">
              <a:rPr lang="en-IN" smtClean="0"/>
              <a:t>‹#›</a:t>
            </a:fld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79542E8-4930-42B3-A3B6-89385264B361}" type="datetimeFigureOut">
              <a:rPr lang="en-IN" smtClean="0"/>
              <a:t>23-05-2022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21EEB40-46CF-48E5-86DB-3BEF2F4F2074}" type="slidenum">
              <a:rPr lang="en-IN" smtClean="0"/>
              <a:t>‹#›</a:t>
            </a:fld>
            <a:endParaRPr lang="en-IN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76672"/>
            <a:ext cx="7851648" cy="21602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4900" dirty="0" smtClean="0"/>
              <a:t>Childhood Social Adjustment Problems: Prevention and Correction</a:t>
            </a:r>
            <a:endParaRPr lang="en-IN" sz="4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2996952"/>
            <a:ext cx="8640960" cy="3744416"/>
          </a:xfrm>
        </p:spPr>
        <p:txBody>
          <a:bodyPr>
            <a:normAutofit/>
          </a:bodyPr>
          <a:lstStyle/>
          <a:p>
            <a:pPr algn="just"/>
            <a:r>
              <a:rPr lang="en-US" sz="3200" dirty="0" smtClean="0"/>
              <a:t>Childhood is that period of development whereby a child gains various experiences, learns and grows, expands his understanding on different aspects of physical, mental, social, moral and aesthetic life.</a:t>
            </a:r>
            <a:endParaRPr lang="en-US" sz="3200" dirty="0" smtClean="0"/>
          </a:p>
          <a:p>
            <a:pPr algn="just"/>
            <a:endParaRPr lang="en-US" sz="3200" dirty="0" smtClean="0"/>
          </a:p>
          <a:p>
            <a:pPr algn="just"/>
            <a:endParaRPr lang="en-US" dirty="0"/>
          </a:p>
          <a:p>
            <a:pPr algn="just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324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0"/>
            <a:ext cx="7851648" cy="19888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IN" sz="4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640960" cy="6408712"/>
          </a:xfrm>
        </p:spPr>
        <p:txBody>
          <a:bodyPr>
            <a:normAutofit/>
          </a:bodyPr>
          <a:lstStyle/>
          <a:p>
            <a:pPr algn="just"/>
            <a:r>
              <a:rPr lang="en-US" sz="3200" dirty="0"/>
              <a:t>But as he grows and develops, some problems may arise in his social adjustment such as shyness, hesitation, jealousy, etc.</a:t>
            </a:r>
          </a:p>
          <a:p>
            <a:pPr algn="just"/>
            <a:endParaRPr lang="en-US" sz="3200" dirty="0" smtClean="0"/>
          </a:p>
          <a:p>
            <a:pPr algn="just"/>
            <a:r>
              <a:rPr lang="en-US" sz="3200" dirty="0" smtClean="0"/>
              <a:t>Such aspects of </a:t>
            </a:r>
            <a:r>
              <a:rPr lang="en-US" sz="3200" dirty="0" err="1" smtClean="0"/>
              <a:t>behaviour</a:t>
            </a:r>
            <a:r>
              <a:rPr lang="en-US" sz="3200" dirty="0" smtClean="0"/>
              <a:t> of the child spoils his personality and he cannot overcome the realities as well as negativities of social situations. </a:t>
            </a:r>
            <a:endParaRPr lang="en-US" sz="3200" dirty="0" smtClean="0"/>
          </a:p>
          <a:p>
            <a:pPr algn="just"/>
            <a:endParaRPr lang="en-US" sz="3200" dirty="0" smtClean="0"/>
          </a:p>
          <a:p>
            <a:pPr algn="just"/>
            <a:r>
              <a:rPr lang="en-US" sz="3200" dirty="0" smtClean="0"/>
              <a:t>Therefore, it is necessary to guide and prevent the child from social maladjustment and instead, build in him confidence, will-power and positivity.</a:t>
            </a:r>
            <a:endParaRPr lang="en-US" sz="3200" dirty="0" smtClean="0"/>
          </a:p>
          <a:p>
            <a:pPr algn="just"/>
            <a:endParaRPr lang="en-US" dirty="0"/>
          </a:p>
          <a:p>
            <a:pPr algn="just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5782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0"/>
            <a:ext cx="7851648" cy="19888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IN" sz="4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640960" cy="6408712"/>
          </a:xfrm>
        </p:spPr>
        <p:txBody>
          <a:bodyPr>
            <a:normAutofit/>
          </a:bodyPr>
          <a:lstStyle/>
          <a:p>
            <a:pPr algn="just"/>
            <a:r>
              <a:rPr lang="en-US" sz="3200" dirty="0" smtClean="0"/>
              <a:t>Some ways to prevent and correct social adjustment problems of children are as follows:</a:t>
            </a:r>
            <a:endParaRPr lang="en-US" sz="3200" dirty="0"/>
          </a:p>
          <a:p>
            <a:pPr algn="just"/>
            <a:endParaRPr lang="en-US" sz="3200" dirty="0" smtClean="0"/>
          </a:p>
          <a:p>
            <a:pPr algn="just"/>
            <a:r>
              <a:rPr lang="en-US" sz="3200" dirty="0" smtClean="0"/>
              <a:t>a) The environment, both at home and school should be rich, enjoyable and constructive. </a:t>
            </a:r>
            <a:endParaRPr lang="en-US" sz="3200" dirty="0" smtClean="0"/>
          </a:p>
          <a:p>
            <a:pPr algn="just"/>
            <a:endParaRPr lang="en-US" sz="3200" dirty="0" smtClean="0"/>
          </a:p>
          <a:p>
            <a:pPr algn="just"/>
            <a:r>
              <a:rPr lang="en-US" sz="3200" dirty="0" smtClean="0"/>
              <a:t>b) Several character-building activities must be initiated. Children must be taught the qualities of punctuality, discipline, loyalty, humility, integrity, compassion, co-operation, etc.</a:t>
            </a:r>
            <a:endParaRPr lang="en-US" sz="3200" dirty="0" smtClean="0"/>
          </a:p>
          <a:p>
            <a:pPr algn="just"/>
            <a:endParaRPr lang="en-US" dirty="0"/>
          </a:p>
          <a:p>
            <a:pPr algn="just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2568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0"/>
            <a:ext cx="7851648" cy="19888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IN" sz="4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640960" cy="6408712"/>
          </a:xfrm>
        </p:spPr>
        <p:txBody>
          <a:bodyPr>
            <a:normAutofit/>
          </a:bodyPr>
          <a:lstStyle/>
          <a:p>
            <a:pPr algn="just"/>
            <a:endParaRPr lang="en-US" sz="3200" dirty="0" smtClean="0"/>
          </a:p>
          <a:p>
            <a:pPr algn="just"/>
            <a:r>
              <a:rPr lang="en-US" sz="3200" dirty="0" smtClean="0"/>
              <a:t>c) Children need to be trained and taught in some of the common activities of the community. In other words, children must be taught the art of community living.</a:t>
            </a:r>
            <a:endParaRPr lang="en-US" sz="3200" dirty="0"/>
          </a:p>
          <a:p>
            <a:pPr algn="just"/>
            <a:endParaRPr lang="en-US" sz="3200" dirty="0" smtClean="0"/>
          </a:p>
          <a:p>
            <a:pPr algn="just"/>
            <a:r>
              <a:rPr lang="en-US" sz="3200" dirty="0" smtClean="0"/>
              <a:t>d) Group-games, group-activities, group-outings and </a:t>
            </a:r>
            <a:r>
              <a:rPr lang="en-US" sz="3200" dirty="0" err="1" smtClean="0"/>
              <a:t>programmes</a:t>
            </a:r>
            <a:r>
              <a:rPr lang="en-US" sz="3200" dirty="0" smtClean="0"/>
              <a:t> need to be arranged by the school, family and society so that children can inhibit their shyness, hesitation and jealousy.</a:t>
            </a:r>
            <a:endParaRPr lang="en-US" sz="3200" dirty="0" smtClean="0"/>
          </a:p>
          <a:p>
            <a:pPr algn="just"/>
            <a:endParaRPr lang="en-US" sz="3200" dirty="0" smtClean="0"/>
          </a:p>
          <a:p>
            <a:pPr algn="just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2173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0"/>
            <a:ext cx="7851648" cy="19888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IN" sz="4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640960" cy="6408712"/>
          </a:xfrm>
        </p:spPr>
        <p:txBody>
          <a:bodyPr>
            <a:normAutofit/>
          </a:bodyPr>
          <a:lstStyle/>
          <a:p>
            <a:pPr algn="just"/>
            <a:endParaRPr lang="en-US" sz="3200" dirty="0" smtClean="0"/>
          </a:p>
          <a:p>
            <a:pPr algn="just"/>
            <a:r>
              <a:rPr lang="en-US" sz="3200" dirty="0" smtClean="0"/>
              <a:t>e) Every social agency should take measures for intellectual development of the children. Their powers of reasoning, right thinking, logical understanding, analytic thinking, synthetic thinking, etc.</a:t>
            </a:r>
            <a:endParaRPr lang="en-US" sz="3200" dirty="0"/>
          </a:p>
          <a:p>
            <a:pPr algn="just"/>
            <a:endParaRPr lang="en-US" sz="3200" dirty="0" smtClean="0"/>
          </a:p>
          <a:p>
            <a:pPr algn="just"/>
            <a:r>
              <a:rPr lang="en-US" sz="3200" dirty="0" smtClean="0"/>
              <a:t>f) Nature education should be included in the primary level </a:t>
            </a:r>
            <a:r>
              <a:rPr lang="en-US" sz="3200" dirty="0" err="1" smtClean="0"/>
              <a:t>curricullum</a:t>
            </a:r>
            <a:r>
              <a:rPr lang="en-US" sz="3200" dirty="0" smtClean="0"/>
              <a:t>. This will develop open-mindedness of the children and they will be able to comprehend things in a broader way.</a:t>
            </a:r>
            <a:endParaRPr lang="en-US" sz="3200" dirty="0" smtClean="0"/>
          </a:p>
          <a:p>
            <a:pPr algn="just"/>
            <a:endParaRPr lang="en-US" sz="3200" dirty="0" smtClean="0"/>
          </a:p>
          <a:p>
            <a:pPr algn="just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4906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0"/>
            <a:ext cx="7851648" cy="19888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IN" sz="4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640960" cy="6408712"/>
          </a:xfrm>
        </p:spPr>
        <p:txBody>
          <a:bodyPr>
            <a:normAutofit/>
          </a:bodyPr>
          <a:lstStyle/>
          <a:p>
            <a:pPr algn="just"/>
            <a:endParaRPr lang="en-US" sz="3200" dirty="0" smtClean="0"/>
          </a:p>
          <a:p>
            <a:pPr algn="just"/>
            <a:r>
              <a:rPr lang="en-US" sz="3200" dirty="0" smtClean="0"/>
              <a:t>g) Tactful and careful supervision of child to keep him away from bad company.</a:t>
            </a:r>
            <a:endParaRPr lang="en-US" sz="3200" dirty="0"/>
          </a:p>
          <a:p>
            <a:pPr algn="just"/>
            <a:endParaRPr lang="en-US" sz="3200" dirty="0" smtClean="0"/>
          </a:p>
          <a:p>
            <a:pPr algn="just"/>
            <a:r>
              <a:rPr lang="en-US" sz="3200" dirty="0" smtClean="0"/>
              <a:t>h) By involving children in creative activities whether at school or at home.</a:t>
            </a:r>
          </a:p>
          <a:p>
            <a:pPr algn="just"/>
            <a:endParaRPr lang="en-US" sz="3200" dirty="0"/>
          </a:p>
          <a:p>
            <a:pPr algn="just"/>
            <a:r>
              <a:rPr lang="en-US" sz="3200" dirty="0" smtClean="0"/>
              <a:t>i) Some opportunities for </a:t>
            </a:r>
            <a:r>
              <a:rPr lang="en-US" sz="3200" dirty="0" err="1" smtClean="0"/>
              <a:t>theoritical</a:t>
            </a:r>
            <a:r>
              <a:rPr lang="en-US" sz="3200" dirty="0" smtClean="0"/>
              <a:t> sessions as well as practical social works should be provided to children for the development of social and human qualities. </a:t>
            </a:r>
            <a:endParaRPr lang="en-US" sz="3200" dirty="0" smtClean="0"/>
          </a:p>
          <a:p>
            <a:pPr algn="just"/>
            <a:endParaRPr lang="en-US" sz="3200" dirty="0" smtClean="0"/>
          </a:p>
          <a:p>
            <a:pPr algn="just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8841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0"/>
            <a:ext cx="7851648" cy="19888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IN" sz="4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640960" cy="6408712"/>
          </a:xfrm>
        </p:spPr>
        <p:txBody>
          <a:bodyPr>
            <a:normAutofit/>
          </a:bodyPr>
          <a:lstStyle/>
          <a:p>
            <a:pPr algn="just"/>
            <a:r>
              <a:rPr lang="en-US" sz="3200" dirty="0" smtClean="0"/>
              <a:t>j) Appropriate facilities for sports and games should be provided for children so that they learn and grow healthy.</a:t>
            </a:r>
            <a:endParaRPr lang="en-US" sz="3200" dirty="0"/>
          </a:p>
          <a:p>
            <a:pPr algn="just"/>
            <a:endParaRPr lang="en-US" sz="3200" dirty="0" smtClean="0"/>
          </a:p>
          <a:p>
            <a:pPr algn="just"/>
            <a:r>
              <a:rPr lang="en-US" sz="3200" dirty="0" smtClean="0"/>
              <a:t>k) Moral, ethical and spiritual knowledge must be imparted to children.</a:t>
            </a:r>
          </a:p>
          <a:p>
            <a:pPr algn="just"/>
            <a:endParaRPr lang="en-US" sz="3200" dirty="0"/>
          </a:p>
          <a:p>
            <a:pPr algn="just"/>
            <a:r>
              <a:rPr lang="en-US" sz="3200" dirty="0" smtClean="0"/>
              <a:t>l) Encouragement for good deeds and refraining from bad deeds also help in developing constructive social adjustments </a:t>
            </a:r>
            <a:r>
              <a:rPr lang="en-US" sz="3200" smtClean="0"/>
              <a:t>among children.</a:t>
            </a:r>
            <a:endParaRPr lang="en-US" sz="3200" dirty="0" smtClean="0"/>
          </a:p>
          <a:p>
            <a:pPr algn="just"/>
            <a:endParaRPr lang="en-US" sz="3200" dirty="0" smtClean="0"/>
          </a:p>
          <a:p>
            <a:pPr algn="just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8083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0"/>
            <a:ext cx="7851648" cy="119675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IN" sz="4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04664"/>
            <a:ext cx="8640960" cy="6336704"/>
          </a:xfrm>
        </p:spPr>
        <p:txBody>
          <a:bodyPr/>
          <a:lstStyle/>
          <a:p>
            <a:pPr algn="just"/>
            <a:endParaRPr lang="en-US" sz="3200" dirty="0" smtClean="0"/>
          </a:p>
          <a:p>
            <a:pPr algn="just"/>
            <a:endParaRPr lang="en-US" sz="3200" dirty="0" smtClean="0"/>
          </a:p>
          <a:p>
            <a:pPr algn="just"/>
            <a:endParaRPr lang="en-US" sz="3200" dirty="0" smtClean="0"/>
          </a:p>
          <a:p>
            <a:pPr algn="ctr"/>
            <a:r>
              <a:rPr lang="en-US" sz="7200" dirty="0" smtClean="0">
                <a:latin typeface="Bernard MT Condensed" pitchFamily="18" charset="0"/>
              </a:rPr>
              <a:t>THANK</a:t>
            </a:r>
          </a:p>
          <a:p>
            <a:pPr algn="ctr"/>
            <a:r>
              <a:rPr lang="en-US" sz="7200" dirty="0" smtClean="0">
                <a:latin typeface="Bernard MT Condensed" pitchFamily="18" charset="0"/>
              </a:rPr>
              <a:t>YOU</a:t>
            </a:r>
            <a:r>
              <a:rPr lang="en-US" sz="3200" dirty="0" smtClean="0"/>
              <a:t>  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67326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123</TotalTime>
  <Words>431</Words>
  <Application>Microsoft Office PowerPoint</Application>
  <PresentationFormat>On-screen Show (4:3)</PresentationFormat>
  <Paragraphs>52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Flow</vt:lpstr>
      <vt:lpstr>    Childhood Social Adjustment Problems: Prevention and Correction</vt:lpstr>
      <vt:lpstr>    </vt:lpstr>
      <vt:lpstr>    </vt:lpstr>
      <vt:lpstr>    </vt:lpstr>
      <vt:lpstr>    </vt:lpstr>
      <vt:lpstr>    </vt:lpstr>
      <vt:lpstr>    </vt:lpstr>
      <vt:lpstr>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Motivation: Meaning and Role</dc:title>
  <dc:creator>Leela Ram Newar</dc:creator>
  <cp:lastModifiedBy>Leela Ram Newar</cp:lastModifiedBy>
  <cp:revision>13</cp:revision>
  <dcterms:created xsi:type="dcterms:W3CDTF">2022-05-10T14:04:37Z</dcterms:created>
  <dcterms:modified xsi:type="dcterms:W3CDTF">2022-05-23T16:39:28Z</dcterms:modified>
</cp:coreProperties>
</file>