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60" r:id="rId2"/>
    <p:sldId id="257" r:id="rId3"/>
    <p:sldId id="258" r:id="rId4"/>
    <p:sldId id="259" r:id="rId5"/>
    <p:sldId id="261" r:id="rId6"/>
    <p:sldId id="263" r:id="rId7"/>
    <p:sldId id="264" r:id="rId8"/>
    <p:sldId id="265" r:id="rId9"/>
    <p:sldId id="266" r:id="rId10"/>
    <p:sldId id="267" r:id="rId11"/>
    <p:sldId id="268" r:id="rId12"/>
    <p:sldId id="269" r:id="rId13"/>
    <p:sldId id="270" r:id="rId14"/>
    <p:sldId id="271" r:id="rId1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905000"/>
            <a:ext cx="7543800" cy="2593975"/>
          </a:xfrm>
        </p:spPr>
        <p:txBody>
          <a:bodyPr anchor="b"/>
          <a:lstStyle>
            <a:lvl1pPr>
              <a:defRPr sz="6600">
                <a:ln>
                  <a:noFill/>
                </a:ln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4572000"/>
            <a:ext cx="6461760" cy="10668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A86299-B41C-4163-A14C-E11F4A8EB93A}" type="datetimeFigureOut">
              <a:rPr lang="en-IN" smtClean="0"/>
              <a:t>08-05-2022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17DE4A-BA24-44E0-9111-DD3FF2DF96E4}" type="slidenum">
              <a:rPr lang="en-IN" smtClean="0"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A86299-B41C-4163-A14C-E11F4A8EB93A}" type="datetimeFigureOut">
              <a:rPr lang="en-IN" smtClean="0"/>
              <a:t>08-05-2022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17DE4A-BA24-44E0-9111-DD3FF2DF96E4}" type="slidenum">
              <a:rPr lang="en-IN" smtClean="0"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1752600" cy="5851525"/>
          </a:xfrm>
        </p:spPr>
        <p:txBody>
          <a:bodyPr vert="eaVert" anchor="b" anchorCtr="0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A86299-B41C-4163-A14C-E11F4A8EB93A}" type="datetimeFigureOut">
              <a:rPr lang="en-IN" smtClean="0"/>
              <a:t>08-05-2022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17DE4A-BA24-44E0-9111-DD3FF2DF96E4}" type="slidenum">
              <a:rPr lang="en-IN" smtClean="0"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A86299-B41C-4163-A14C-E11F4A8EB93A}" type="datetimeFigureOut">
              <a:rPr lang="en-IN" smtClean="0"/>
              <a:t>08-05-2022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17DE4A-BA24-44E0-9111-DD3FF2DF96E4}" type="slidenum">
              <a:rPr lang="en-IN" smtClean="0"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5486400"/>
            <a:ext cx="7659687" cy="1168400"/>
          </a:xfrm>
        </p:spPr>
        <p:txBody>
          <a:bodyPr anchor="t"/>
          <a:lstStyle>
            <a:lvl1pPr algn="l">
              <a:defRPr sz="3600" b="0" cap="all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3852863"/>
            <a:ext cx="6135687" cy="1633538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A86299-B41C-4163-A14C-E11F4A8EB93A}" type="datetimeFigureOut">
              <a:rPr lang="en-IN" smtClean="0"/>
              <a:t>08-05-2022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17DE4A-BA24-44E0-9111-DD3FF2DF96E4}" type="slidenum">
              <a:rPr lang="en-IN" smtClean="0"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536192"/>
            <a:ext cx="3657600" cy="45902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419600" y="1536192"/>
            <a:ext cx="3657600" cy="45902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A86299-B41C-4163-A14C-E11F4A8EB93A}" type="datetimeFigureOut">
              <a:rPr lang="en-IN" smtClean="0"/>
              <a:t>08-05-2022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17DE4A-BA24-44E0-9111-DD3FF2DF96E4}" type="slidenum">
              <a:rPr lang="en-IN" smtClean="0"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3657600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36576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19600" y="1535113"/>
            <a:ext cx="3657600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419600" y="2174875"/>
            <a:ext cx="36576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A86299-B41C-4163-A14C-E11F4A8EB93A}" type="datetimeFigureOut">
              <a:rPr lang="en-IN" smtClean="0"/>
              <a:t>08-05-2022</a:t>
            </a:fld>
            <a:endParaRPr lang="en-I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17DE4A-BA24-44E0-9111-DD3FF2DF96E4}" type="slidenum">
              <a:rPr lang="en-IN" smtClean="0"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A86299-B41C-4163-A14C-E11F4A8EB93A}" type="datetimeFigureOut">
              <a:rPr lang="en-IN" smtClean="0"/>
              <a:t>08-05-2022</a:t>
            </a:fld>
            <a:endParaRPr lang="en-I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17DE4A-BA24-44E0-9111-DD3FF2DF96E4}" type="slidenum">
              <a:rPr lang="en-IN" smtClean="0"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A86299-B41C-4163-A14C-E11F4A8EB93A}" type="datetimeFigureOut">
              <a:rPr lang="en-IN" smtClean="0"/>
              <a:t>08-05-2022</a:t>
            </a:fld>
            <a:endParaRPr lang="en-I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17DE4A-BA24-44E0-9111-DD3FF2DF96E4}" type="slidenum">
              <a:rPr lang="en-IN" smtClean="0"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1" y="5495544"/>
            <a:ext cx="7772400" cy="594360"/>
          </a:xfrm>
        </p:spPr>
        <p:txBody>
          <a:bodyPr anchor="b"/>
          <a:lstStyle>
            <a:lvl1pPr algn="ctr">
              <a:defRPr sz="2200" b="1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4799" y="6096000"/>
            <a:ext cx="7772401" cy="6096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A86299-B41C-4163-A14C-E11F4A8EB93A}" type="datetimeFigureOut">
              <a:rPr lang="en-IN" smtClean="0"/>
              <a:t>08-05-2022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17DE4A-BA24-44E0-9111-DD3FF2DF96E4}" type="slidenum">
              <a:rPr lang="en-IN" smtClean="0"/>
              <a:t>‹#›</a:t>
            </a:fld>
            <a:endParaRPr lang="en-IN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04800" y="381000"/>
            <a:ext cx="7772400" cy="494284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1752" y="5495278"/>
            <a:ext cx="7772400" cy="594626"/>
          </a:xfrm>
        </p:spPr>
        <p:txBody>
          <a:bodyPr anchor="b"/>
          <a:lstStyle>
            <a:lvl1pPr algn="ctr">
              <a:defRPr sz="2200" b="1">
                <a:ln>
                  <a:noFill/>
                </a:ln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84582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1752" y="6096000"/>
            <a:ext cx="7772400" cy="612648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A86299-B41C-4163-A14C-E11F4A8EB93A}" type="datetimeFigureOut">
              <a:rPr lang="en-IN" smtClean="0"/>
              <a:t>08-05-2022</a:t>
            </a:fld>
            <a:endParaRPr lang="en-I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8D17DE4A-BA24-44E0-9111-DD3FF2DF96E4}" type="slidenum">
              <a:rPr lang="en-IN" smtClean="0"/>
              <a:t>‹#›</a:t>
            </a:fld>
            <a:endParaRPr lang="en-IN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IN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6200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620000" cy="4800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8458200" y="0"/>
            <a:ext cx="6858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8458200" y="5486400"/>
            <a:ext cx="685800" cy="6858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31788" y="5648960"/>
            <a:ext cx="548640" cy="396240"/>
          </a:xfrm>
          <a:prstGeom prst="bracketPair">
            <a:avLst>
              <a:gd name="adj" fmla="val 17949"/>
            </a:avLst>
          </a:prstGeom>
          <a:ln w="19050">
            <a:solidFill>
              <a:srgbClr val="FFFFFF"/>
            </a:solidFill>
          </a:ln>
        </p:spPr>
        <p:txBody>
          <a:bodyPr vert="horz" lIns="0" tIns="0" rIns="0" bIns="0" rtlCol="0" anchor="ctr"/>
          <a:lstStyle>
            <a:lvl1pPr algn="ctr">
              <a:defRPr sz="1800">
                <a:solidFill>
                  <a:srgbClr val="FFFFFF"/>
                </a:solidFill>
              </a:defRPr>
            </a:lvl1pPr>
          </a:lstStyle>
          <a:p>
            <a:fld id="{8D17DE4A-BA24-44E0-9111-DD3FF2DF96E4}" type="slidenum">
              <a:rPr lang="en-IN" smtClean="0"/>
              <a:t>‹#›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16200000">
            <a:off x="7586910" y="4048760"/>
            <a:ext cx="2367281" cy="3657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2"/>
                </a:solidFill>
              </a:defRPr>
            </a:lvl1pPr>
          </a:lstStyle>
          <a:p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6200000">
            <a:off x="7551351" y="1645920"/>
            <a:ext cx="2438399" cy="3657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2"/>
                </a:solidFill>
              </a:defRPr>
            </a:lvl1pPr>
          </a:lstStyle>
          <a:p>
            <a:fld id="{F9A86299-B41C-4163-A14C-E11F4A8EB93A}" type="datetimeFigureOut">
              <a:rPr lang="en-IN" smtClean="0"/>
              <a:t>08-05-2022</a:t>
            </a:fld>
            <a:endParaRPr lang="en-I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600" kern="1200" cap="none" spc="-100" baseline="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3429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2860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005840" indent="-22860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defTabSz="914400" rtl="0" eaLnBrk="1" latinLnBrk="0" hangingPunct="1">
        <a:spcBef>
          <a:spcPct val="20000"/>
        </a:spcBef>
        <a:buClr>
          <a:schemeClr val="accent5"/>
        </a:buClr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18288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err="1" smtClean="0"/>
              <a:t>Physiocracy</a:t>
            </a:r>
            <a:r>
              <a:rPr lang="en-US" dirty="0"/>
              <a:t>: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en-US" sz="3200" dirty="0" err="1" smtClean="0"/>
              <a:t>Physiocracy</a:t>
            </a:r>
            <a:r>
              <a:rPr lang="en-US" sz="3200" dirty="0" smtClean="0"/>
              <a:t> evolved as a revolt against </a:t>
            </a:r>
            <a:r>
              <a:rPr lang="en-US" sz="3200" dirty="0" err="1" smtClean="0"/>
              <a:t>Mercantalism</a:t>
            </a:r>
            <a:r>
              <a:rPr lang="en-US" sz="3200" dirty="0" smtClean="0"/>
              <a:t> in France during the 18</a:t>
            </a:r>
            <a:r>
              <a:rPr lang="en-US" sz="3200" baseline="30000" dirty="0" smtClean="0"/>
              <a:t>th</a:t>
            </a:r>
            <a:r>
              <a:rPr lang="en-US" sz="3200" dirty="0" smtClean="0"/>
              <a:t> century. </a:t>
            </a:r>
            <a:endParaRPr lang="en-US" sz="3200" dirty="0"/>
          </a:p>
          <a:p>
            <a:pPr algn="just"/>
            <a:r>
              <a:rPr lang="en-US" sz="3200" dirty="0" smtClean="0"/>
              <a:t>They </a:t>
            </a:r>
            <a:r>
              <a:rPr lang="en-US" sz="3200" dirty="0"/>
              <a:t>are regarded as the founders of the science of political economy.</a:t>
            </a:r>
            <a:endParaRPr lang="en-US" sz="3200" dirty="0" smtClean="0"/>
          </a:p>
          <a:p>
            <a:pPr algn="just"/>
            <a:r>
              <a:rPr lang="en-US" sz="3200" b="1" dirty="0"/>
              <a:t>Francois Quesnay</a:t>
            </a:r>
            <a:r>
              <a:rPr lang="en-US" sz="3200" dirty="0"/>
              <a:t> ((1694-1774) </a:t>
            </a:r>
            <a:r>
              <a:rPr lang="en-US" sz="3200" dirty="0" smtClean="0"/>
              <a:t>may be considered as the chief representative </a:t>
            </a:r>
            <a:r>
              <a:rPr lang="en-US" sz="3200" dirty="0"/>
              <a:t>of </a:t>
            </a:r>
            <a:r>
              <a:rPr lang="en-US" sz="3200" dirty="0" err="1"/>
              <a:t>physiocracy</a:t>
            </a:r>
            <a:r>
              <a:rPr lang="en-US" sz="3200" dirty="0"/>
              <a:t>.</a:t>
            </a:r>
            <a:endParaRPr lang="en-US" sz="3200" dirty="0" smtClean="0"/>
          </a:p>
          <a:p>
            <a:pPr algn="just"/>
            <a:endParaRPr lang="en-IN" sz="3200" dirty="0"/>
          </a:p>
        </p:txBody>
      </p:sp>
    </p:spTree>
    <p:extLst>
      <p:ext uri="{BB962C8B-B14F-4D97-AF65-F5344CB8AC3E}">
        <p14:creationId xmlns:p14="http://schemas.microsoft.com/office/powerpoint/2010/main" val="26103733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764704"/>
            <a:ext cx="7620000" cy="5636096"/>
          </a:xfrm>
        </p:spPr>
        <p:txBody>
          <a:bodyPr/>
          <a:lstStyle/>
          <a:p>
            <a:pPr marL="114300" indent="0" algn="just">
              <a:buNone/>
            </a:pPr>
            <a:r>
              <a:rPr lang="en-US" sz="3200" dirty="0" smtClean="0"/>
              <a:t>Since the productive class (farmers) requires manufactures, it buys goods amounting 1 million francs from the sterile class. The remaining 2 million francs is paid to the proprietary class as rent to the landlords and taxes to the government.</a:t>
            </a:r>
          </a:p>
          <a:p>
            <a:pPr marL="114300" indent="0" algn="just">
              <a:buNone/>
            </a:pPr>
            <a:endParaRPr lang="en-US" sz="3200" dirty="0"/>
          </a:p>
          <a:p>
            <a:pPr marL="114300" indent="0" algn="just">
              <a:buNone/>
            </a:pPr>
            <a:r>
              <a:rPr lang="en-US" sz="3200" dirty="0" smtClean="0"/>
              <a:t>The proprietary class, which lives on </a:t>
            </a:r>
            <a:r>
              <a:rPr lang="en-US" sz="3200" dirty="0" smtClean="0"/>
              <a:t>these </a:t>
            </a:r>
            <a:r>
              <a:rPr lang="en-US" sz="3200" dirty="0" smtClean="0"/>
              <a:t>2 million francs, spends one million for food and another million for manufactures.</a:t>
            </a:r>
          </a:p>
          <a:p>
            <a:pPr marL="114300" indent="0" algn="just">
              <a:buNone/>
            </a:pPr>
            <a:endParaRPr lang="en-IN" sz="3200" dirty="0"/>
          </a:p>
        </p:txBody>
      </p:sp>
    </p:spTree>
    <p:extLst>
      <p:ext uri="{BB962C8B-B14F-4D97-AF65-F5344CB8AC3E}">
        <p14:creationId xmlns:p14="http://schemas.microsoft.com/office/powerpoint/2010/main" val="36478172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764704"/>
            <a:ext cx="7620000" cy="5636096"/>
          </a:xfrm>
        </p:spPr>
        <p:txBody>
          <a:bodyPr/>
          <a:lstStyle/>
          <a:p>
            <a:pPr marL="114300" indent="0" algn="just">
              <a:buNone/>
            </a:pPr>
            <a:r>
              <a:rPr lang="en-US" sz="3200" dirty="0" smtClean="0"/>
              <a:t>It is seen that although the sterile class produces nothing, yet it receives 2 million francs – one million from the productive class and another million from the proprietary class.</a:t>
            </a:r>
          </a:p>
          <a:p>
            <a:pPr marL="114300" indent="0" algn="just">
              <a:buNone/>
            </a:pPr>
            <a:endParaRPr lang="en-US" sz="3200" dirty="0"/>
          </a:p>
          <a:p>
            <a:pPr marL="114300" indent="0" algn="just">
              <a:buNone/>
            </a:pPr>
            <a:r>
              <a:rPr lang="en-US" sz="3200" dirty="0" smtClean="0"/>
              <a:t>The sterile class spends these two millions for buying necessaries of life and the raw materials for industries from the productive class.</a:t>
            </a:r>
          </a:p>
          <a:p>
            <a:pPr marL="114300" indent="0" algn="just">
              <a:buNone/>
            </a:pPr>
            <a:endParaRPr lang="en-IN" sz="3200" dirty="0"/>
          </a:p>
        </p:txBody>
      </p:sp>
    </p:spTree>
    <p:extLst>
      <p:ext uri="{BB962C8B-B14F-4D97-AF65-F5344CB8AC3E}">
        <p14:creationId xmlns:p14="http://schemas.microsoft.com/office/powerpoint/2010/main" val="42289168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764704"/>
            <a:ext cx="7620000" cy="5636096"/>
          </a:xfrm>
        </p:spPr>
        <p:txBody>
          <a:bodyPr>
            <a:normAutofit fontScale="92500"/>
          </a:bodyPr>
          <a:lstStyle/>
          <a:p>
            <a:pPr marL="114300" indent="0" algn="just">
              <a:buNone/>
            </a:pPr>
            <a:r>
              <a:rPr lang="en-US" sz="3200" dirty="0" smtClean="0"/>
              <a:t>Thus, the 2 million francs which came into the hands of the sterile class, return to their starting point, the agriculturists. In this way, the original 5 million francs are replaced in the hands of the productive class.</a:t>
            </a:r>
          </a:p>
          <a:p>
            <a:pPr marL="114300" indent="0" algn="just">
              <a:buNone/>
            </a:pPr>
            <a:endParaRPr lang="en-US" sz="3200" dirty="0" smtClean="0"/>
          </a:p>
          <a:p>
            <a:pPr marL="114300" indent="0" algn="just">
              <a:buNone/>
            </a:pPr>
            <a:r>
              <a:rPr lang="en-US" sz="3200" dirty="0" smtClean="0"/>
              <a:t>The cycle is complete. And the process goes on indefinitely.</a:t>
            </a:r>
          </a:p>
          <a:p>
            <a:pPr marL="114300" indent="0" algn="just">
              <a:buNone/>
            </a:pPr>
            <a:r>
              <a:rPr lang="en-US" sz="3200" dirty="0" smtClean="0"/>
              <a:t>Quesnay’s ‘Tableau </a:t>
            </a:r>
            <a:r>
              <a:rPr lang="en-US" sz="3200" dirty="0" err="1" smtClean="0"/>
              <a:t>Economique</a:t>
            </a:r>
            <a:r>
              <a:rPr lang="en-US" sz="3200" dirty="0" smtClean="0"/>
              <a:t>’ is regarded as the pioneering attempt at ‘National Income Analysis’ and ‘Mathematical Economics’.</a:t>
            </a:r>
          </a:p>
          <a:p>
            <a:pPr marL="114300" indent="0" algn="just">
              <a:buNone/>
            </a:pPr>
            <a:endParaRPr lang="en-US" sz="3200" dirty="0"/>
          </a:p>
          <a:p>
            <a:pPr marL="114300" indent="0" algn="just">
              <a:buNone/>
            </a:pPr>
            <a:endParaRPr lang="en-US" sz="3200" dirty="0" smtClean="0"/>
          </a:p>
          <a:p>
            <a:pPr marL="114300" indent="0" algn="just">
              <a:buNone/>
            </a:pPr>
            <a:endParaRPr lang="en-IN" sz="3200" dirty="0"/>
          </a:p>
        </p:txBody>
      </p:sp>
    </p:spTree>
    <p:extLst>
      <p:ext uri="{BB962C8B-B14F-4D97-AF65-F5344CB8AC3E}">
        <p14:creationId xmlns:p14="http://schemas.microsoft.com/office/powerpoint/2010/main" val="5605893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764704"/>
            <a:ext cx="7620000" cy="5636096"/>
          </a:xfrm>
        </p:spPr>
        <p:txBody>
          <a:bodyPr>
            <a:normAutofit/>
          </a:bodyPr>
          <a:lstStyle/>
          <a:p>
            <a:pPr marL="114300" indent="0" algn="just">
              <a:buNone/>
            </a:pPr>
            <a:endParaRPr lang="en-US" sz="3200" dirty="0" smtClean="0"/>
          </a:p>
          <a:p>
            <a:pPr marL="114300" indent="0" algn="just">
              <a:buNone/>
            </a:pPr>
            <a:endParaRPr lang="en-US" sz="3200" dirty="0" smtClean="0"/>
          </a:p>
          <a:p>
            <a:pPr marL="114300" indent="0" algn="just">
              <a:buNone/>
            </a:pPr>
            <a:r>
              <a:rPr lang="en-US" sz="3200" dirty="0" smtClean="0"/>
              <a:t>Quesnay’s ‘Tableau </a:t>
            </a:r>
            <a:r>
              <a:rPr lang="en-US" sz="3200" dirty="0" err="1" smtClean="0"/>
              <a:t>Economique</a:t>
            </a:r>
            <a:r>
              <a:rPr lang="en-US" sz="3200" dirty="0" smtClean="0"/>
              <a:t>’ is regarded as the pioneering attempt at ‘National Income Analysis’ and ‘Mathematical Economics’.</a:t>
            </a:r>
          </a:p>
          <a:p>
            <a:pPr marL="114300" indent="0" algn="just">
              <a:buNone/>
            </a:pPr>
            <a:endParaRPr lang="en-US" sz="3200" dirty="0"/>
          </a:p>
          <a:p>
            <a:pPr marL="114300" indent="0" algn="just">
              <a:buNone/>
            </a:pPr>
            <a:endParaRPr lang="en-US" sz="3200" dirty="0" smtClean="0"/>
          </a:p>
          <a:p>
            <a:pPr marL="114300" indent="0" algn="just">
              <a:buNone/>
            </a:pPr>
            <a:endParaRPr lang="en-IN" sz="3200" dirty="0"/>
          </a:p>
        </p:txBody>
      </p:sp>
    </p:spTree>
    <p:extLst>
      <p:ext uri="{BB962C8B-B14F-4D97-AF65-F5344CB8AC3E}">
        <p14:creationId xmlns:p14="http://schemas.microsoft.com/office/powerpoint/2010/main" val="41512049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764704"/>
            <a:ext cx="7620000" cy="5636096"/>
          </a:xfrm>
        </p:spPr>
        <p:txBody>
          <a:bodyPr>
            <a:normAutofit/>
          </a:bodyPr>
          <a:lstStyle/>
          <a:p>
            <a:pPr marL="114300" indent="0" algn="just">
              <a:buNone/>
            </a:pPr>
            <a:endParaRPr lang="en-US" sz="3200" dirty="0" smtClean="0"/>
          </a:p>
          <a:p>
            <a:pPr marL="114300" indent="0" algn="just">
              <a:buNone/>
            </a:pPr>
            <a:endParaRPr lang="en-US" sz="3200" dirty="0" smtClean="0"/>
          </a:p>
          <a:p>
            <a:pPr marL="114300" indent="0" algn="ctr">
              <a:buNone/>
            </a:pPr>
            <a:r>
              <a:rPr lang="en-US" sz="7200" b="1" dirty="0" smtClean="0">
                <a:latin typeface="Bernard MT Condensed" pitchFamily="18" charset="0"/>
              </a:rPr>
              <a:t>THANK</a:t>
            </a:r>
          </a:p>
          <a:p>
            <a:pPr marL="114300" indent="0" algn="ctr">
              <a:buNone/>
            </a:pPr>
            <a:r>
              <a:rPr lang="en-US" sz="7200" b="1" dirty="0" smtClean="0">
                <a:latin typeface="Bernard MT Condensed" pitchFamily="18" charset="0"/>
              </a:rPr>
              <a:t>YOU</a:t>
            </a:r>
          </a:p>
          <a:p>
            <a:pPr marL="114300" indent="0" algn="just">
              <a:buNone/>
            </a:pPr>
            <a:endParaRPr lang="en-US" sz="3200" dirty="0"/>
          </a:p>
          <a:p>
            <a:pPr marL="114300" indent="0" algn="just">
              <a:buNone/>
            </a:pPr>
            <a:endParaRPr lang="en-US" sz="3200" dirty="0" smtClean="0"/>
          </a:p>
          <a:p>
            <a:pPr marL="114300" indent="0" algn="just">
              <a:buNone/>
            </a:pPr>
            <a:endParaRPr lang="en-IN" sz="3200" dirty="0"/>
          </a:p>
        </p:txBody>
      </p:sp>
    </p:spTree>
    <p:extLst>
      <p:ext uri="{BB962C8B-B14F-4D97-AF65-F5344CB8AC3E}">
        <p14:creationId xmlns:p14="http://schemas.microsoft.com/office/powerpoint/2010/main" val="42114435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Basic tenets </a:t>
            </a:r>
            <a:r>
              <a:rPr lang="en-US" dirty="0"/>
              <a:t>of </a:t>
            </a:r>
            <a:r>
              <a:rPr lang="en-US" dirty="0" err="1" smtClean="0"/>
              <a:t>Physiocracy</a:t>
            </a:r>
            <a:r>
              <a:rPr lang="en-US" dirty="0" smtClean="0"/>
              <a:t>:</a:t>
            </a:r>
            <a:r>
              <a:rPr lang="en-IN" dirty="0"/>
              <a:t/>
            </a:r>
            <a:br>
              <a:rPr lang="en-IN" dirty="0"/>
            </a:b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en-US" sz="3200" dirty="0"/>
              <a:t>1) </a:t>
            </a:r>
            <a:r>
              <a:rPr lang="en-US" sz="3200" b="1" dirty="0"/>
              <a:t>Natural Order</a:t>
            </a:r>
            <a:r>
              <a:rPr lang="en-US" sz="3200" dirty="0"/>
              <a:t>: </a:t>
            </a:r>
            <a:endParaRPr lang="en-IN" sz="3200" dirty="0"/>
          </a:p>
          <a:p>
            <a:pPr algn="just"/>
            <a:r>
              <a:rPr lang="en-US" sz="3200" dirty="0" err="1"/>
              <a:t>Physiocrats</a:t>
            </a:r>
            <a:r>
              <a:rPr lang="en-US" sz="3200" dirty="0"/>
              <a:t> believed that natural order is an ideal order given by God. </a:t>
            </a:r>
            <a:endParaRPr lang="en-US" sz="3200" dirty="0" smtClean="0"/>
          </a:p>
          <a:p>
            <a:pPr algn="just"/>
            <a:r>
              <a:rPr lang="en-US" sz="3200" dirty="0" smtClean="0"/>
              <a:t>It </a:t>
            </a:r>
            <a:r>
              <a:rPr lang="en-US" sz="3200" dirty="0"/>
              <a:t>means that a society which is governed by the law of nature is an ideal society</a:t>
            </a:r>
            <a:r>
              <a:rPr lang="en-US" sz="3200" dirty="0" smtClean="0"/>
              <a:t>.</a:t>
            </a:r>
          </a:p>
          <a:p>
            <a:pPr algn="just"/>
            <a:r>
              <a:rPr lang="en-US" sz="3200" dirty="0" smtClean="0"/>
              <a:t>The concept of natural order implied minimum interference in economic affairs by government.</a:t>
            </a:r>
            <a:endParaRPr lang="en-IN" sz="3200" dirty="0"/>
          </a:p>
        </p:txBody>
      </p:sp>
    </p:spTree>
    <p:extLst>
      <p:ext uri="{BB962C8B-B14F-4D97-AF65-F5344CB8AC3E}">
        <p14:creationId xmlns:p14="http://schemas.microsoft.com/office/powerpoint/2010/main" val="34113896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764704"/>
            <a:ext cx="7620000" cy="5040560"/>
          </a:xfrm>
        </p:spPr>
        <p:txBody>
          <a:bodyPr/>
          <a:lstStyle/>
          <a:p>
            <a:r>
              <a:rPr lang="en-US" sz="3200" dirty="0" smtClean="0"/>
              <a:t>2) </a:t>
            </a:r>
            <a:r>
              <a:rPr lang="en-US" sz="3200" b="1" dirty="0" smtClean="0"/>
              <a:t>Laissez-faire</a:t>
            </a:r>
            <a:r>
              <a:rPr lang="en-US" sz="3200" dirty="0" smtClean="0"/>
              <a:t>: </a:t>
            </a:r>
            <a:endParaRPr lang="en-IN" sz="3200" dirty="0"/>
          </a:p>
          <a:p>
            <a:pPr algn="just"/>
            <a:r>
              <a:rPr lang="en-US" sz="3200" dirty="0" err="1"/>
              <a:t>Physiocrats</a:t>
            </a:r>
            <a:r>
              <a:rPr lang="en-US" sz="3200" dirty="0"/>
              <a:t> </a:t>
            </a:r>
            <a:r>
              <a:rPr lang="en-US" sz="3200" dirty="0" smtClean="0"/>
              <a:t>advocated “laissez-faire”. It means “let things alone, let them take their own course.”</a:t>
            </a:r>
            <a:endParaRPr lang="en-US" sz="3200" dirty="0"/>
          </a:p>
          <a:p>
            <a:pPr algn="just"/>
            <a:r>
              <a:rPr lang="en-US" sz="3200" dirty="0"/>
              <a:t>It means </a:t>
            </a:r>
            <a:r>
              <a:rPr lang="en-US" sz="3200" dirty="0" smtClean="0"/>
              <a:t>freedom of enterprise from government intervention.</a:t>
            </a:r>
            <a:endParaRPr lang="en-US" sz="3200" dirty="0"/>
          </a:p>
          <a:p>
            <a:pPr algn="just"/>
            <a:r>
              <a:rPr lang="en-US" sz="3200" dirty="0" smtClean="0"/>
              <a:t>According to this doctrine, the only function of government is to protect life, liberty and property. </a:t>
            </a:r>
          </a:p>
          <a:p>
            <a:pPr algn="just"/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27163538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764704"/>
            <a:ext cx="7620000" cy="5636096"/>
          </a:xfrm>
        </p:spPr>
        <p:txBody>
          <a:bodyPr/>
          <a:lstStyle/>
          <a:p>
            <a:r>
              <a:rPr lang="en-US" sz="3200" dirty="0"/>
              <a:t>2) </a:t>
            </a:r>
            <a:r>
              <a:rPr lang="en-US" sz="3200" b="1" dirty="0" smtClean="0"/>
              <a:t>Net Product</a:t>
            </a:r>
            <a:r>
              <a:rPr lang="en-US" sz="3200" dirty="0" smtClean="0"/>
              <a:t>: </a:t>
            </a:r>
            <a:endParaRPr lang="en-IN" sz="3200" dirty="0"/>
          </a:p>
          <a:p>
            <a:pPr algn="just"/>
            <a:r>
              <a:rPr lang="en-US" sz="3200" dirty="0" err="1"/>
              <a:t>Physiocrats</a:t>
            </a:r>
            <a:r>
              <a:rPr lang="en-US" sz="3200" dirty="0"/>
              <a:t> </a:t>
            </a:r>
            <a:r>
              <a:rPr lang="en-US" sz="3200" dirty="0" smtClean="0"/>
              <a:t>considered agriculture alone as the productive occupation.</a:t>
            </a:r>
            <a:endParaRPr lang="en-US" sz="3200" dirty="0"/>
          </a:p>
          <a:p>
            <a:pPr algn="just"/>
            <a:r>
              <a:rPr lang="en-US" sz="3200" dirty="0" smtClean="0"/>
              <a:t>Industry, trade and professions were useful but sterile. They simply reproduced the value from one form to another.</a:t>
            </a:r>
            <a:endParaRPr lang="en-US" sz="3200" dirty="0"/>
          </a:p>
          <a:p>
            <a:pPr algn="just"/>
            <a:r>
              <a:rPr lang="en-US" sz="3200" dirty="0" smtClean="0"/>
              <a:t>Only agriculture was productive for it produced a surplus, a net product over and above the cost of production.</a:t>
            </a:r>
            <a:endParaRPr lang="en-IN" sz="3200" dirty="0"/>
          </a:p>
        </p:txBody>
      </p:sp>
    </p:spTree>
    <p:extLst>
      <p:ext uri="{BB962C8B-B14F-4D97-AF65-F5344CB8AC3E}">
        <p14:creationId xmlns:p14="http://schemas.microsoft.com/office/powerpoint/2010/main" val="308935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764704"/>
            <a:ext cx="7620000" cy="5636096"/>
          </a:xfrm>
        </p:spPr>
        <p:txBody>
          <a:bodyPr/>
          <a:lstStyle/>
          <a:p>
            <a:r>
              <a:rPr lang="en-US" sz="3200" dirty="0" smtClean="0"/>
              <a:t>3) </a:t>
            </a:r>
            <a:r>
              <a:rPr lang="en-US" sz="3200" b="1" dirty="0" smtClean="0"/>
              <a:t>Property</a:t>
            </a:r>
            <a:r>
              <a:rPr lang="en-US" sz="3200" dirty="0" smtClean="0"/>
              <a:t>: </a:t>
            </a:r>
            <a:endParaRPr lang="en-IN" sz="3200" dirty="0"/>
          </a:p>
          <a:p>
            <a:pPr algn="just"/>
            <a:r>
              <a:rPr lang="en-US" sz="3200" dirty="0" smtClean="0"/>
              <a:t>The </a:t>
            </a:r>
            <a:r>
              <a:rPr lang="en-US" sz="3200" dirty="0" err="1" smtClean="0"/>
              <a:t>physiocrats</a:t>
            </a:r>
            <a:r>
              <a:rPr lang="en-US" sz="3200" dirty="0" smtClean="0"/>
              <a:t> were  great believers in the institution of private property. </a:t>
            </a:r>
            <a:endParaRPr lang="en-US" sz="3200" dirty="0"/>
          </a:p>
          <a:p>
            <a:pPr algn="just"/>
            <a:r>
              <a:rPr lang="en-US" sz="3200" dirty="0" smtClean="0"/>
              <a:t>According to Quesnay, “The safety of private property is the real basis of the economic order of society.”</a:t>
            </a:r>
            <a:endParaRPr lang="en-US" sz="3200" dirty="0"/>
          </a:p>
          <a:p>
            <a:pPr algn="just"/>
            <a:r>
              <a:rPr lang="en-US" sz="3200" dirty="0" smtClean="0"/>
              <a:t>The state should protect the interest of the tenants and the agriculturists.</a:t>
            </a:r>
            <a:endParaRPr lang="en-IN" sz="3200" dirty="0"/>
          </a:p>
        </p:txBody>
      </p:sp>
    </p:spTree>
    <p:extLst>
      <p:ext uri="{BB962C8B-B14F-4D97-AF65-F5344CB8AC3E}">
        <p14:creationId xmlns:p14="http://schemas.microsoft.com/office/powerpoint/2010/main" val="24068825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764704"/>
            <a:ext cx="7620000" cy="5636096"/>
          </a:xfrm>
        </p:spPr>
        <p:txBody>
          <a:bodyPr/>
          <a:lstStyle/>
          <a:p>
            <a:pPr marL="114300" indent="0" algn="just">
              <a:buNone/>
            </a:pPr>
            <a:r>
              <a:rPr lang="en-US" sz="3200" dirty="0" smtClean="0"/>
              <a:t>4) </a:t>
            </a:r>
            <a:r>
              <a:rPr lang="en-US" sz="3200" b="1" dirty="0" smtClean="0"/>
              <a:t>Circulation of Wealth</a:t>
            </a:r>
            <a:r>
              <a:rPr lang="en-US" sz="3200" dirty="0" smtClean="0"/>
              <a:t>:</a:t>
            </a:r>
          </a:p>
          <a:p>
            <a:pPr marL="114300" indent="0" algn="just">
              <a:buNone/>
            </a:pPr>
            <a:r>
              <a:rPr lang="en-US" sz="3200" dirty="0" smtClean="0"/>
              <a:t>Quesnay’s ‘Tableau </a:t>
            </a:r>
            <a:r>
              <a:rPr lang="en-US" sz="3200" dirty="0" err="1" smtClean="0"/>
              <a:t>Economique</a:t>
            </a:r>
            <a:r>
              <a:rPr lang="en-US" sz="3200" dirty="0" smtClean="0"/>
              <a:t>’ explained the circulation of wealth. He divided the society into 3 (three) classes:</a:t>
            </a:r>
          </a:p>
          <a:p>
            <a:pPr marL="114300" indent="0" algn="just">
              <a:buNone/>
            </a:pPr>
            <a:endParaRPr lang="en-US" sz="3200" dirty="0" smtClean="0"/>
          </a:p>
          <a:p>
            <a:pPr marL="114300" indent="0" algn="just">
              <a:buNone/>
            </a:pPr>
            <a:r>
              <a:rPr lang="en-US" sz="3200" b="1" dirty="0" smtClean="0"/>
              <a:t>a) The Productive Class</a:t>
            </a:r>
            <a:r>
              <a:rPr lang="en-US" sz="3200" dirty="0" smtClean="0"/>
              <a:t>:</a:t>
            </a:r>
          </a:p>
          <a:p>
            <a:pPr marL="114300" indent="0" algn="just">
              <a:buNone/>
            </a:pPr>
            <a:r>
              <a:rPr lang="en-US" sz="3200" dirty="0" smtClean="0"/>
              <a:t>It consisted of farmers who paid rent to the landlords.</a:t>
            </a:r>
          </a:p>
          <a:p>
            <a:pPr marL="114300" indent="0" algn="just">
              <a:buNone/>
            </a:pPr>
            <a:endParaRPr lang="en-IN" sz="3200" dirty="0"/>
          </a:p>
        </p:txBody>
      </p:sp>
    </p:spTree>
    <p:extLst>
      <p:ext uri="{BB962C8B-B14F-4D97-AF65-F5344CB8AC3E}">
        <p14:creationId xmlns:p14="http://schemas.microsoft.com/office/powerpoint/2010/main" val="16487060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764704"/>
            <a:ext cx="7620000" cy="5636096"/>
          </a:xfrm>
        </p:spPr>
        <p:txBody>
          <a:bodyPr/>
          <a:lstStyle/>
          <a:p>
            <a:pPr marL="114300" indent="0" algn="just">
              <a:buNone/>
            </a:pPr>
            <a:r>
              <a:rPr lang="en-US" sz="3200" b="1" dirty="0" smtClean="0"/>
              <a:t>b) The Proprietary Class</a:t>
            </a:r>
            <a:r>
              <a:rPr lang="en-US" sz="3200" dirty="0" smtClean="0"/>
              <a:t>:</a:t>
            </a:r>
          </a:p>
          <a:p>
            <a:pPr marL="114300" indent="0" algn="just">
              <a:buNone/>
            </a:pPr>
            <a:r>
              <a:rPr lang="en-US" sz="3200" dirty="0" smtClean="0"/>
              <a:t>It consisted of the class of proprietors which included the landlords and the King.</a:t>
            </a:r>
          </a:p>
          <a:p>
            <a:pPr marL="114300" indent="0" algn="just">
              <a:buNone/>
            </a:pPr>
            <a:endParaRPr lang="en-US" sz="3200" dirty="0"/>
          </a:p>
          <a:p>
            <a:pPr marL="114300" indent="0" algn="just">
              <a:buNone/>
            </a:pPr>
            <a:r>
              <a:rPr lang="en-US" sz="3200" b="1" dirty="0" smtClean="0"/>
              <a:t>c) The Sterile Class</a:t>
            </a:r>
            <a:r>
              <a:rPr lang="en-US" sz="3200" dirty="0" smtClean="0"/>
              <a:t>:</a:t>
            </a:r>
          </a:p>
          <a:p>
            <a:pPr marL="114300" indent="0" algn="just">
              <a:buNone/>
            </a:pPr>
            <a:r>
              <a:rPr lang="en-US" sz="3200" dirty="0" smtClean="0"/>
              <a:t>Merchants, traders, artisans, professionals formed part of this class. </a:t>
            </a:r>
            <a:r>
              <a:rPr lang="en-US" sz="3200" dirty="0" err="1" smtClean="0"/>
              <a:t>Physiocrats</a:t>
            </a:r>
            <a:r>
              <a:rPr lang="en-US" sz="3200" dirty="0" smtClean="0"/>
              <a:t> considered them sterile since they did not produce any net product.</a:t>
            </a:r>
          </a:p>
          <a:p>
            <a:pPr marL="114300" indent="0" algn="just">
              <a:buNone/>
            </a:pPr>
            <a:endParaRPr lang="en-IN" sz="3200" dirty="0"/>
          </a:p>
        </p:txBody>
      </p:sp>
    </p:spTree>
    <p:extLst>
      <p:ext uri="{BB962C8B-B14F-4D97-AF65-F5344CB8AC3E}">
        <p14:creationId xmlns:p14="http://schemas.microsoft.com/office/powerpoint/2010/main" val="13647601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764704"/>
            <a:ext cx="7620000" cy="5636096"/>
          </a:xfrm>
        </p:spPr>
        <p:txBody>
          <a:bodyPr/>
          <a:lstStyle/>
          <a:p>
            <a:pPr marL="114300" indent="0" algn="just">
              <a:buNone/>
            </a:pPr>
            <a:r>
              <a:rPr lang="en-US" sz="3200" dirty="0" smtClean="0"/>
              <a:t>After classifying the society into the above three classes, Quesnay traced the circulation of income among these three classes in the following manner:</a:t>
            </a:r>
          </a:p>
          <a:p>
            <a:pPr marL="114300" indent="0" algn="just">
              <a:buNone/>
            </a:pPr>
            <a:endParaRPr lang="en-US" sz="3200" dirty="0"/>
          </a:p>
          <a:p>
            <a:pPr marL="114300" indent="0" algn="just">
              <a:buNone/>
            </a:pPr>
            <a:r>
              <a:rPr lang="en-US" sz="3200" dirty="0" smtClean="0"/>
              <a:t>All wealth is produced by the farmers, i.e. the productive class. Let us suppose that the value of total production in any one year is 5 million francs. </a:t>
            </a:r>
          </a:p>
          <a:p>
            <a:pPr marL="114300" indent="0" algn="just">
              <a:buNone/>
            </a:pPr>
            <a:endParaRPr lang="en-IN" sz="3200" dirty="0"/>
          </a:p>
        </p:txBody>
      </p:sp>
    </p:spTree>
    <p:extLst>
      <p:ext uri="{BB962C8B-B14F-4D97-AF65-F5344CB8AC3E}">
        <p14:creationId xmlns:p14="http://schemas.microsoft.com/office/powerpoint/2010/main" val="40201483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764704"/>
            <a:ext cx="7620000" cy="5636096"/>
          </a:xfrm>
        </p:spPr>
        <p:txBody>
          <a:bodyPr/>
          <a:lstStyle/>
          <a:p>
            <a:pPr marL="114300" indent="0" algn="just">
              <a:buNone/>
            </a:pPr>
            <a:r>
              <a:rPr lang="en-US" sz="3200" dirty="0" smtClean="0"/>
              <a:t>Of this the productive class (farmers) </a:t>
            </a:r>
            <a:r>
              <a:rPr lang="en-US" sz="3200" dirty="0" smtClean="0"/>
              <a:t>requires </a:t>
            </a:r>
            <a:r>
              <a:rPr lang="en-US" sz="3200" dirty="0" smtClean="0"/>
              <a:t>2 million francs for their maintenance. </a:t>
            </a:r>
            <a:r>
              <a:rPr lang="en-US" sz="3200" dirty="0" smtClean="0"/>
              <a:t>These </a:t>
            </a:r>
            <a:r>
              <a:rPr lang="en-US" sz="3200" dirty="0" smtClean="0"/>
              <a:t>2 million francs shall not circulate.</a:t>
            </a:r>
          </a:p>
          <a:p>
            <a:pPr marL="114300" indent="0" algn="just">
              <a:buNone/>
            </a:pPr>
            <a:endParaRPr lang="en-US" sz="3200" dirty="0"/>
          </a:p>
          <a:p>
            <a:pPr marL="114300" indent="0" algn="just">
              <a:buNone/>
            </a:pPr>
            <a:r>
              <a:rPr lang="en-US" sz="3200" dirty="0" smtClean="0"/>
              <a:t>The remaining 3 million francs will be distributed in the following manner:</a:t>
            </a:r>
          </a:p>
          <a:p>
            <a:pPr marL="114300" indent="0" algn="just">
              <a:buNone/>
            </a:pPr>
            <a:endParaRPr lang="en-IN" sz="3200" dirty="0"/>
          </a:p>
        </p:txBody>
      </p:sp>
    </p:spTree>
    <p:extLst>
      <p:ext uri="{BB962C8B-B14F-4D97-AF65-F5344CB8AC3E}">
        <p14:creationId xmlns:p14="http://schemas.microsoft.com/office/powerpoint/2010/main" val="29884952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djacency">
  <a:themeElements>
    <a:clrScheme name="Adjacency">
      <a:dk1>
        <a:srgbClr val="2F2B20"/>
      </a:dk1>
      <a:lt1>
        <a:srgbClr val="FFFFFF"/>
      </a:lt1>
      <a:dk2>
        <a:srgbClr val="675E47"/>
      </a:dk2>
      <a:lt2>
        <a:srgbClr val="DFDCB7"/>
      </a:lt2>
      <a:accent1>
        <a:srgbClr val="A9A57C"/>
      </a:accent1>
      <a:accent2>
        <a:srgbClr val="9CBEBD"/>
      </a:accent2>
      <a:accent3>
        <a:srgbClr val="D2CB6C"/>
      </a:accent3>
      <a:accent4>
        <a:srgbClr val="95A39D"/>
      </a:accent4>
      <a:accent5>
        <a:srgbClr val="C89F5D"/>
      </a:accent5>
      <a:accent6>
        <a:srgbClr val="B1A089"/>
      </a:accent6>
      <a:hlink>
        <a:srgbClr val="D25814"/>
      </a:hlink>
      <a:folHlink>
        <a:srgbClr val="849A0A"/>
      </a:folHlink>
    </a:clrScheme>
    <a:fontScheme name="Office">
      <a:majorFont>
        <a:latin typeface="Cambria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明朝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Adjacency">
      <a:fillStyleLst>
        <a:solidFill>
          <a:schemeClr val="phClr"/>
        </a:solidFill>
        <a:solidFill>
          <a:schemeClr val="phClr">
            <a:tint val="55000"/>
          </a:schemeClr>
        </a:solidFill>
        <a:solidFill>
          <a:schemeClr val="phClr"/>
        </a:soli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algn="bl" rotWithShape="0">
              <a:srgbClr val="000000">
                <a:alpha val="60000"/>
              </a:srgbClr>
            </a:outerShdw>
          </a:effectLst>
        </a:effectStyle>
        <a:effectStyle>
          <a:effectLst/>
          <a:scene3d>
            <a:camera prst="orthographicFront">
              <a:rot lat="0" lon="0" rev="0"/>
            </a:camera>
            <a:lightRig rig="brightRoom" dir="tl">
              <a:rot lat="0" lon="0" rev="1800000"/>
            </a:lightRig>
          </a:scene3d>
          <a:sp3d contourW="10160" prstMaterial="dkEdge">
            <a:bevelT w="38100" h="50800" prst="angle"/>
            <a:contourClr>
              <a:schemeClr val="phClr">
                <a:shade val="40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</a:schemeClr>
            </a:gs>
            <a:gs pos="75000">
              <a:schemeClr val="phClr">
                <a:shade val="100000"/>
                <a:satMod val="115000"/>
              </a:schemeClr>
            </a:gs>
            <a:gs pos="100000">
              <a:schemeClr val="phClr">
                <a:shade val="70000"/>
                <a:satMod val="130000"/>
              </a:schemeClr>
            </a:gs>
          </a:gsLst>
          <a:path path="circle">
            <a:fillToRect l="20000" t="50000" r="100000" b="5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7000"/>
              </a:schemeClr>
              <a:schemeClr val="phClr">
                <a:shade val="96000"/>
              </a:schemeClr>
            </a:duotone>
          </a:blip>
          <a:tile tx="0" ty="0" sx="32000" sy="32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Adjacency</Template>
  <TotalTime>230</TotalTime>
  <Words>672</Words>
  <Application>Microsoft Office PowerPoint</Application>
  <PresentationFormat>On-screen Show (4:3)</PresentationFormat>
  <Paragraphs>57</Paragraphs>
  <Slides>14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5" baseType="lpstr">
      <vt:lpstr>Adjacency</vt:lpstr>
      <vt:lpstr>Physiocracy:</vt:lpstr>
      <vt:lpstr>Basic tenets of Physiocracy: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Physiocracy</dc:title>
  <dc:creator>Leela Ram Newar</dc:creator>
  <cp:lastModifiedBy>Leela Ram Newar</cp:lastModifiedBy>
  <cp:revision>27</cp:revision>
  <dcterms:created xsi:type="dcterms:W3CDTF">2022-04-25T14:57:29Z</dcterms:created>
  <dcterms:modified xsi:type="dcterms:W3CDTF">2022-05-08T15:47:20Z</dcterms:modified>
</cp:coreProperties>
</file>