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  <p:sldMasterId id="2147484128" r:id="rId2"/>
    <p:sldMasterId id="2147484152" r:id="rId3"/>
    <p:sldMasterId id="2147484164" r:id="rId4"/>
    <p:sldMasterId id="2147484212" r:id="rId5"/>
    <p:sldMasterId id="2147484236" r:id="rId6"/>
  </p:sldMasterIdLst>
  <p:sldIdLst>
    <p:sldId id="270" r:id="rId7"/>
    <p:sldId id="271" r:id="rId8"/>
    <p:sldId id="262" r:id="rId9"/>
    <p:sldId id="263" r:id="rId10"/>
    <p:sldId id="268" r:id="rId11"/>
    <p:sldId id="267" r:id="rId12"/>
    <p:sldId id="273" r:id="rId13"/>
    <p:sldId id="264" r:id="rId14"/>
    <p:sldId id="265" r:id="rId15"/>
    <p:sldId id="266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E513D3E-D49B-410B-81F9-4497678EDD13}" type="datetimeFigureOut">
              <a:rPr lang="en-US" smtClean="0"/>
              <a:pPr/>
              <a:t>12/2/2019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D25D447-7147-4408-BF88-E8B6C468A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09600"/>
            <a:ext cx="7467600" cy="1371600"/>
          </a:xfrm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WHAT IS MICROTEACHING?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80000"/>
              </a:lnSpc>
              <a:defRPr/>
            </a:pPr>
            <a:endParaRPr lang="en-US" sz="32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>
              <a:lnSpc>
                <a:spcPct val="80000"/>
              </a:lnSpc>
              <a:defRPr/>
            </a:pPr>
            <a:endParaRPr lang="en-US" sz="32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>
              <a:lnSpc>
                <a:spcPct val="80000"/>
              </a:lnSpc>
              <a:buNone/>
              <a:defRPr/>
            </a:pPr>
            <a:r>
              <a:rPr lang="en-US" sz="3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By</a:t>
            </a:r>
            <a:endParaRPr lang="en-US" sz="32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>
              <a:lnSpc>
                <a:spcPct val="80000"/>
              </a:lnSpc>
              <a:buNone/>
              <a:defRPr/>
            </a:pPr>
            <a:endParaRPr lang="en-US" sz="32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>
              <a:lnSpc>
                <a:spcPct val="80000"/>
              </a:lnSpc>
              <a:buNone/>
              <a:defRPr/>
            </a:pPr>
            <a:r>
              <a:rPr lang="en-US" sz="3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MINU  LOTA  NEWAR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en-US" b="1" dirty="0" smtClean="0">
                <a:solidFill>
                  <a:srgbClr val="002060"/>
                </a:solidFill>
              </a:rPr>
              <a:t>Assistant Professor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en-US" b="1" dirty="0" smtClean="0">
                <a:solidFill>
                  <a:srgbClr val="002060"/>
                </a:solidFill>
              </a:rPr>
              <a:t>Department of Education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en-US" sz="3200" b="1" dirty="0" smtClean="0">
                <a:latin typeface="Stencil" pitchFamily="82" charset="0"/>
              </a:rPr>
              <a:t>SILAPATHAR </a:t>
            </a:r>
            <a:r>
              <a:rPr lang="en-US" sz="3200" b="1" dirty="0" smtClean="0">
                <a:latin typeface="Stencil" pitchFamily="82" charset="0"/>
              </a:rPr>
              <a:t>COLLEGE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Stencil" pitchFamily="82" charset="0"/>
              </a:rPr>
              <a:t>SILAPATHAR – 787 059</a:t>
            </a:r>
            <a:endParaRPr lang="en-US" sz="2800" b="1" dirty="0" smtClean="0">
              <a:solidFill>
                <a:srgbClr val="FF0000"/>
              </a:solidFill>
              <a:latin typeface="Stencil" pitchFamily="82" charset="0"/>
            </a:endParaRPr>
          </a:p>
          <a:p>
            <a:pPr algn="ctr">
              <a:lnSpc>
                <a:spcPct val="80000"/>
              </a:lnSpc>
              <a:buNone/>
              <a:defRPr/>
            </a:pP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 Std" pitchFamily="82" charset="0"/>
              </a:rPr>
              <a:t>ASSAM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8600"/>
            <a:ext cx="8382000" cy="6400800"/>
          </a:xfrm>
        </p:spPr>
        <p:txBody>
          <a:bodyPr>
            <a:noAutofit/>
          </a:bodyPr>
          <a:lstStyle/>
          <a:p>
            <a:pPr algn="ctr"/>
            <a:r>
              <a:rPr lang="en-US" sz="4400" b="1" u="sng" dirty="0" smtClean="0">
                <a:solidFill>
                  <a:srgbClr val="FF0000"/>
                </a:solidFill>
              </a:rPr>
              <a:t>Conclusion</a:t>
            </a:r>
            <a:r>
              <a:rPr lang="en-US" sz="4800" b="1" u="sng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3400" b="1" dirty="0" smtClean="0">
                <a:solidFill>
                  <a:srgbClr val="002060"/>
                </a:solidFill>
              </a:rPr>
              <a:t>Teaching is a very complex activity. Microteaching is a technique through which the teaching complexity is simplified.</a:t>
            </a:r>
          </a:p>
          <a:p>
            <a:r>
              <a:rPr lang="en-US" sz="3400" b="1" dirty="0" smtClean="0">
                <a:solidFill>
                  <a:srgbClr val="00B050"/>
                </a:solidFill>
              </a:rPr>
              <a:t>From </a:t>
            </a:r>
            <a:r>
              <a:rPr lang="en-US" sz="3400" b="1" dirty="0" smtClean="0">
                <a:solidFill>
                  <a:srgbClr val="00B050"/>
                </a:solidFill>
              </a:rPr>
              <a:t>the research point of view, microteaching ensures better control over conditions and situations in terms of finding out the effect of teacher behavior on pupils’ achievement.</a:t>
            </a:r>
            <a:endParaRPr lang="en-US" sz="3400" b="1" dirty="0">
              <a:solidFill>
                <a:srgbClr val="00B05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905000"/>
            <a:ext cx="8534400" cy="3276600"/>
          </a:xfrm>
        </p:spPr>
        <p:txBody>
          <a:bodyPr numCol="1">
            <a:noAutofit/>
          </a:bodyPr>
          <a:lstStyle/>
          <a:p>
            <a:pPr algn="ctr"/>
            <a: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THANK </a:t>
            </a:r>
          </a:p>
          <a:p>
            <a:pPr algn="ctr"/>
            <a: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YOU</a:t>
            </a:r>
            <a:endParaRPr lang="en-US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8600"/>
            <a:ext cx="8382000" cy="64008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Cambria" pitchFamily="18" charset="0"/>
              </a:rPr>
              <a:t>Introduction</a:t>
            </a:r>
            <a:endParaRPr lang="en-US" sz="4400" b="1" dirty="0">
              <a:solidFill>
                <a:srgbClr val="7030A0"/>
              </a:solidFill>
              <a:latin typeface="Cambria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C00000"/>
                </a:solidFill>
                <a:latin typeface="Cambria" pitchFamily="18" charset="0"/>
              </a:rPr>
              <a:t>Microteaching 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is one of the most important development in the field of teaching practice. It </a:t>
            </a:r>
            <a:r>
              <a:rPr lang="en-US" sz="3200" b="1" dirty="0" smtClean="0">
                <a:solidFill>
                  <a:srgbClr val="C00000"/>
                </a:solidFill>
                <a:latin typeface="Cambria" pitchFamily="18" charset="0"/>
              </a:rPr>
              <a:t>originated 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in Stanford University in </a:t>
            </a:r>
            <a:r>
              <a:rPr lang="en-US" sz="3200" b="1" dirty="0" smtClean="0">
                <a:solidFill>
                  <a:srgbClr val="C00000"/>
                </a:solidFill>
                <a:latin typeface="Cambria" pitchFamily="18" charset="0"/>
              </a:rPr>
              <a:t>1963 where an 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approach </a:t>
            </a:r>
            <a:r>
              <a:rPr lang="en-US" sz="3200" b="1" dirty="0" smtClean="0">
                <a:solidFill>
                  <a:srgbClr val="C00000"/>
                </a:solidFill>
                <a:latin typeface="Cambria" pitchFamily="18" charset="0"/>
              </a:rPr>
              <a:t>was evolved for 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practical teacher training. </a:t>
            </a:r>
            <a:endParaRPr lang="en-US" sz="32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just"/>
            <a:r>
              <a:rPr lang="en-US" sz="3200" b="1" dirty="0" smtClean="0">
                <a:latin typeface="Cambria" pitchFamily="18" charset="0"/>
              </a:rPr>
              <a:t>Microteaching </a:t>
            </a:r>
            <a:r>
              <a:rPr lang="en-US" sz="3200" b="1" dirty="0">
                <a:latin typeface="Cambria" pitchFamily="18" charset="0"/>
              </a:rPr>
              <a:t>is more analytical method and completely new approach to provide the feedback. </a:t>
            </a:r>
            <a:r>
              <a:rPr lang="en-US" sz="3200" b="1" dirty="0" smtClean="0">
                <a:latin typeface="Cambria" pitchFamily="18" charset="0"/>
              </a:rPr>
              <a:t>Though it </a:t>
            </a:r>
            <a:r>
              <a:rPr lang="en-US" sz="3200" b="1" dirty="0">
                <a:latin typeface="Cambria" pitchFamily="18" charset="0"/>
              </a:rPr>
              <a:t>is considered as a mechanism of feedback device for the modification of teacher trainee but it is real teaching.</a:t>
            </a:r>
          </a:p>
          <a:p>
            <a:endParaRPr lang="en-US" sz="24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8600"/>
            <a:ext cx="8382000" cy="64008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latin typeface="Cambria" pitchFamily="18" charset="0"/>
              </a:rPr>
              <a:t>Definition</a:t>
            </a:r>
            <a:endParaRPr lang="en-US" sz="4400" b="1" dirty="0">
              <a:latin typeface="Cambria" pitchFamily="18" charset="0"/>
            </a:endParaRPr>
          </a:p>
          <a:p>
            <a:endParaRPr lang="en-US" sz="2400" dirty="0">
              <a:latin typeface="Cambria" pitchFamily="18" charset="0"/>
            </a:endParaRPr>
          </a:p>
          <a:p>
            <a:r>
              <a:rPr lang="en-US" sz="3400" b="1" dirty="0" smtClean="0">
                <a:solidFill>
                  <a:srgbClr val="00B050"/>
                </a:solidFill>
              </a:rPr>
              <a:t>Allen and Ryan (1969) defines microteaching as a “scaled down teaching encounter in class size and class time”.</a:t>
            </a:r>
            <a:endParaRPr lang="en-US" sz="34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r>
              <a:rPr lang="en-US" sz="3400" b="1" dirty="0" err="1" smtClean="0">
                <a:solidFill>
                  <a:srgbClr val="C00000"/>
                </a:solidFill>
                <a:latin typeface="Cambria" pitchFamily="18" charset="0"/>
              </a:rPr>
              <a:t>Passi</a:t>
            </a:r>
            <a:r>
              <a:rPr lang="en-US" sz="3400" b="1" dirty="0" smtClean="0">
                <a:solidFill>
                  <a:srgbClr val="C00000"/>
                </a:solidFill>
                <a:latin typeface="Cambria" pitchFamily="18" charset="0"/>
              </a:rPr>
              <a:t>(1976</a:t>
            </a:r>
            <a:r>
              <a:rPr lang="en-US" sz="3400" b="1" dirty="0">
                <a:solidFill>
                  <a:srgbClr val="C00000"/>
                </a:solidFill>
                <a:latin typeface="Cambria" pitchFamily="18" charset="0"/>
              </a:rPr>
              <a:t>) </a:t>
            </a:r>
            <a:r>
              <a:rPr lang="en-US" sz="3400" b="1" dirty="0" smtClean="0">
                <a:solidFill>
                  <a:srgbClr val="C00000"/>
                </a:solidFill>
                <a:latin typeface="Cambria" pitchFamily="18" charset="0"/>
              </a:rPr>
              <a:t>defined microteaching </a:t>
            </a:r>
            <a:r>
              <a:rPr lang="en-US" sz="3400" b="1" dirty="0">
                <a:solidFill>
                  <a:srgbClr val="C00000"/>
                </a:solidFill>
                <a:latin typeface="Cambria" pitchFamily="18" charset="0"/>
              </a:rPr>
              <a:t>as “a training technique which requires student teachers to single concept using specified teaching skill to a small number of pupils in a short duration of time</a:t>
            </a:r>
            <a:r>
              <a:rPr lang="en-US" sz="3400" b="1" dirty="0" smtClean="0">
                <a:solidFill>
                  <a:srgbClr val="C00000"/>
                </a:solidFill>
                <a:latin typeface="Cambria" pitchFamily="18" charset="0"/>
              </a:rPr>
              <a:t>.”</a:t>
            </a:r>
            <a:endParaRPr lang="en-US" sz="3400" b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0"/>
            <a:ext cx="8382000" cy="66294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Cambria" pitchFamily="18" charset="0"/>
              </a:rPr>
              <a:t>Features of</a:t>
            </a:r>
          </a:p>
          <a:p>
            <a:pPr algn="ctr"/>
            <a:r>
              <a:rPr lang="en-US" sz="4000" b="1" dirty="0" smtClean="0">
                <a:latin typeface="Cambria" pitchFamily="18" charset="0"/>
              </a:rPr>
              <a:t>Microteaching</a:t>
            </a:r>
            <a:endParaRPr lang="en-US" sz="4000" dirty="0">
              <a:latin typeface="Cambria" pitchFamily="18" charset="0"/>
            </a:endParaRPr>
          </a:p>
          <a:p>
            <a:endParaRPr lang="en-US" sz="2800" b="1" dirty="0" smtClean="0">
              <a:latin typeface="Cambria" pitchFamily="18" charset="0"/>
            </a:endParaRPr>
          </a:p>
          <a:p>
            <a:endParaRPr lang="en-US" sz="2800" b="1" dirty="0" smtClean="0">
              <a:latin typeface="Cambria" pitchFamily="18" charset="0"/>
            </a:endParaRPr>
          </a:p>
          <a:p>
            <a:r>
              <a:rPr lang="en-US" sz="2800" dirty="0" smtClean="0">
                <a:latin typeface="Cambria" pitchFamily="18" charset="0"/>
              </a:rPr>
              <a:t>1. New </a:t>
            </a:r>
            <a:r>
              <a:rPr lang="en-US" sz="2800" dirty="0">
                <a:latin typeface="Cambria" pitchFamily="18" charset="0"/>
              </a:rPr>
              <a:t>innovation.</a:t>
            </a:r>
          </a:p>
          <a:p>
            <a:r>
              <a:rPr lang="en-US" sz="2800" dirty="0">
                <a:latin typeface="Cambria" pitchFamily="18" charset="0"/>
              </a:rPr>
              <a:t>2.Real teaching.</a:t>
            </a:r>
          </a:p>
          <a:p>
            <a:r>
              <a:rPr lang="en-US" sz="2800" dirty="0">
                <a:latin typeface="Cambria" pitchFamily="18" charset="0"/>
              </a:rPr>
              <a:t>3.Scaled down teaching.</a:t>
            </a:r>
          </a:p>
          <a:p>
            <a:r>
              <a:rPr lang="en-US" sz="2800" dirty="0">
                <a:latin typeface="Cambria" pitchFamily="18" charset="0"/>
              </a:rPr>
              <a:t>4.Individualised teaching device.</a:t>
            </a:r>
          </a:p>
          <a:p>
            <a:r>
              <a:rPr lang="en-US" sz="2800" dirty="0">
                <a:latin typeface="Cambria" pitchFamily="18" charset="0"/>
              </a:rPr>
              <a:t>5.Providing feedback.</a:t>
            </a:r>
          </a:p>
          <a:p>
            <a:r>
              <a:rPr lang="en-US" sz="2800" dirty="0">
                <a:latin typeface="Cambria" pitchFamily="18" charset="0"/>
              </a:rPr>
              <a:t>6. Device for preparation of teachers.</a:t>
            </a:r>
          </a:p>
          <a:p>
            <a:r>
              <a:rPr lang="en-US" sz="2800" dirty="0">
                <a:latin typeface="Cambria" pitchFamily="18" charset="0"/>
              </a:rPr>
              <a:t>7. Selecting and mastering one skill at the time.</a:t>
            </a:r>
          </a:p>
          <a:p>
            <a:r>
              <a:rPr lang="en-US" sz="2800" dirty="0">
                <a:latin typeface="Cambria" pitchFamily="18" charset="0"/>
              </a:rPr>
              <a:t>8.Using video tape and CCTV to make any observation.</a:t>
            </a:r>
          </a:p>
          <a:p>
            <a:r>
              <a:rPr lang="en-US" sz="2800" dirty="0">
                <a:latin typeface="Cambria" pitchFamily="18" charset="0"/>
              </a:rPr>
              <a:t>9. Analytic approach to teaching</a:t>
            </a:r>
            <a:r>
              <a:rPr lang="en-US" sz="2800" dirty="0" smtClean="0">
                <a:latin typeface="Cambria" pitchFamily="18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8600"/>
            <a:ext cx="8382000" cy="6400800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solidFill>
                  <a:srgbClr val="C00000"/>
                </a:solidFill>
              </a:rPr>
              <a:t>Components of </a:t>
            </a:r>
            <a:r>
              <a:rPr lang="en-US" sz="4800" b="1" u="sng" dirty="0" smtClean="0">
                <a:solidFill>
                  <a:srgbClr val="C00000"/>
                </a:solidFill>
              </a:rPr>
              <a:t>Microteaching</a:t>
            </a:r>
            <a:endParaRPr lang="en-US" sz="4800" u="sng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4000" b="1" dirty="0">
                <a:solidFill>
                  <a:srgbClr val="7030A0"/>
                </a:solidFill>
              </a:rPr>
              <a:t>A Teacher</a:t>
            </a:r>
          </a:p>
          <a:p>
            <a:pPr>
              <a:buFont typeface="Wingdings" pitchFamily="2" charset="2"/>
              <a:buChar char="ü"/>
            </a:pPr>
            <a:r>
              <a:rPr lang="en-US" sz="4000" b="1" dirty="0">
                <a:solidFill>
                  <a:srgbClr val="7030A0"/>
                </a:solidFill>
              </a:rPr>
              <a:t>The Pupils(usually 5-7)</a:t>
            </a:r>
          </a:p>
          <a:p>
            <a:pPr>
              <a:buFont typeface="Wingdings" pitchFamily="2" charset="2"/>
              <a:buChar char="ü"/>
            </a:pPr>
            <a:r>
              <a:rPr lang="en-US" sz="4000" b="1" dirty="0">
                <a:solidFill>
                  <a:srgbClr val="7030A0"/>
                </a:solidFill>
              </a:rPr>
              <a:t>A brief lesson</a:t>
            </a:r>
          </a:p>
          <a:p>
            <a:pPr>
              <a:buFont typeface="Wingdings" pitchFamily="2" charset="2"/>
              <a:buChar char="ü"/>
            </a:pPr>
            <a:r>
              <a:rPr lang="en-US" sz="4000" b="1" dirty="0">
                <a:solidFill>
                  <a:srgbClr val="7030A0"/>
                </a:solidFill>
              </a:rPr>
              <a:t>The objective of the specific microteaching occasion</a:t>
            </a:r>
          </a:p>
          <a:p>
            <a:pPr>
              <a:buFont typeface="Wingdings" pitchFamily="2" charset="2"/>
              <a:buChar char="ü"/>
            </a:pPr>
            <a:r>
              <a:rPr lang="en-US" sz="4000" b="1" dirty="0">
                <a:solidFill>
                  <a:srgbClr val="7030A0"/>
                </a:solidFill>
              </a:rPr>
              <a:t>Feedback by the supervisor or the using audio or video tape recording.</a:t>
            </a:r>
            <a:endParaRPr lang="en-US" sz="4000" b="1" dirty="0">
              <a:solidFill>
                <a:srgbClr val="7030A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8600"/>
            <a:ext cx="8382000" cy="6400800"/>
          </a:xfrm>
        </p:spPr>
        <p:txBody>
          <a:bodyPr>
            <a:noAutofit/>
          </a:bodyPr>
          <a:lstStyle/>
          <a:p>
            <a:pPr algn="ctr"/>
            <a:r>
              <a:rPr lang="en-US" sz="4400" b="1" u="sng" dirty="0">
                <a:solidFill>
                  <a:srgbClr val="C00000"/>
                </a:solidFill>
              </a:rPr>
              <a:t>Objectives of </a:t>
            </a:r>
            <a:r>
              <a:rPr lang="en-US" sz="4400" b="1" u="sng" dirty="0" smtClean="0">
                <a:solidFill>
                  <a:srgbClr val="C00000"/>
                </a:solidFill>
              </a:rPr>
              <a:t>Microteaching</a:t>
            </a:r>
            <a:endParaRPr lang="en-US" sz="4400" u="sng" dirty="0">
              <a:solidFill>
                <a:srgbClr val="C00000"/>
              </a:solidFill>
            </a:endParaRPr>
          </a:p>
          <a:p>
            <a:pPr algn="l"/>
            <a:endParaRPr lang="en-US" sz="3200" dirty="0" smtClean="0"/>
          </a:p>
          <a:p>
            <a:pPr algn="l"/>
            <a:r>
              <a:rPr lang="en-US" sz="3600" dirty="0" smtClean="0"/>
              <a:t>To </a:t>
            </a:r>
            <a:r>
              <a:rPr lang="en-US" sz="3600" dirty="0"/>
              <a:t>give practice teaching to the teachers under training by lessening the complexities of classroom situation.</a:t>
            </a:r>
          </a:p>
          <a:p>
            <a:pPr algn="l"/>
            <a:endParaRPr lang="en-US" sz="3600" dirty="0" smtClean="0"/>
          </a:p>
          <a:p>
            <a:pPr algn="l"/>
            <a:r>
              <a:rPr lang="en-US" sz="3600" dirty="0" smtClean="0"/>
              <a:t>To </a:t>
            </a:r>
            <a:r>
              <a:rPr lang="en-US" sz="3600" dirty="0"/>
              <a:t>identify the drawbacks of the teachers and to give the immediate feedback for modifying their behavior.</a:t>
            </a:r>
          </a:p>
          <a:p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8600"/>
            <a:ext cx="8382000" cy="64008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Objectives …</a:t>
            </a:r>
            <a:endParaRPr lang="en-US" sz="4400" dirty="0"/>
          </a:p>
          <a:p>
            <a:r>
              <a:rPr lang="en-US" sz="3200" dirty="0" smtClean="0"/>
              <a:t>.</a:t>
            </a:r>
            <a:endParaRPr lang="en-US" sz="3200" dirty="0"/>
          </a:p>
          <a:p>
            <a:pPr algn="l"/>
            <a:r>
              <a:rPr lang="en-US" sz="4000" dirty="0" smtClean="0"/>
              <a:t>To </a:t>
            </a:r>
            <a:r>
              <a:rPr lang="en-US" sz="4000" dirty="0"/>
              <a:t>develop experimental teacher education </a:t>
            </a:r>
            <a:r>
              <a:rPr lang="en-US" sz="4000" dirty="0" err="1"/>
              <a:t>programmes</a:t>
            </a:r>
            <a:r>
              <a:rPr lang="en-US" sz="4000" dirty="0"/>
              <a:t> and to encourage research identifying new skill</a:t>
            </a:r>
            <a:r>
              <a:rPr lang="en-US" sz="4000" dirty="0" smtClean="0"/>
              <a:t>.</a:t>
            </a:r>
          </a:p>
          <a:p>
            <a:pPr algn="l"/>
            <a:endParaRPr lang="en-US" sz="4000" dirty="0"/>
          </a:p>
          <a:p>
            <a:pPr algn="l"/>
            <a:r>
              <a:rPr lang="en-US" sz="4000" dirty="0" smtClean="0"/>
              <a:t>To </a:t>
            </a:r>
            <a:r>
              <a:rPr lang="en-US" sz="4000" dirty="0"/>
              <a:t>improve teaching through more control of instructional process and supervision.</a:t>
            </a:r>
            <a:endParaRPr lang="en-US" sz="40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8600"/>
            <a:ext cx="8382000" cy="6400800"/>
          </a:xfrm>
        </p:spPr>
        <p:txBody>
          <a:bodyPr>
            <a:noAutofit/>
          </a:bodyPr>
          <a:lstStyle/>
          <a:p>
            <a:pPr algn="ctr"/>
            <a:r>
              <a:rPr lang="en-US" sz="4400" b="1" u="sng" dirty="0">
                <a:solidFill>
                  <a:srgbClr val="FF0000"/>
                </a:solidFill>
              </a:rPr>
              <a:t>Procedure of </a:t>
            </a:r>
            <a:r>
              <a:rPr lang="en-US" sz="4400" b="1" u="sng" dirty="0" smtClean="0">
                <a:solidFill>
                  <a:srgbClr val="FF0000"/>
                </a:solidFill>
              </a:rPr>
              <a:t>Microteaching</a:t>
            </a:r>
            <a:endParaRPr lang="en-US" sz="4400" u="sng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/>
              <a:t>Defining a skill.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/>
              <a:t>Demonstrating the skill 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/>
              <a:t>Planning the </a:t>
            </a:r>
            <a:r>
              <a:rPr lang="en-US" sz="3600" dirty="0" smtClean="0"/>
              <a:t>Lesson</a:t>
            </a:r>
            <a:endParaRPr lang="en-US" sz="3600" dirty="0"/>
          </a:p>
          <a:p>
            <a:pPr>
              <a:buFont typeface="Wingdings" pitchFamily="2" charset="2"/>
              <a:buChar char="ü"/>
            </a:pPr>
            <a:r>
              <a:rPr lang="en-US" sz="3600" dirty="0"/>
              <a:t>Teaching the </a:t>
            </a:r>
            <a:r>
              <a:rPr lang="en-US" sz="3600" dirty="0" smtClean="0"/>
              <a:t>Skill</a:t>
            </a:r>
            <a:endParaRPr lang="en-US" sz="3600" dirty="0"/>
          </a:p>
          <a:p>
            <a:pPr>
              <a:buFont typeface="Wingdings" pitchFamily="2" charset="2"/>
              <a:buChar char="ü"/>
            </a:pPr>
            <a:r>
              <a:rPr lang="en-US" sz="3600" dirty="0"/>
              <a:t>Discussion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/>
              <a:t>Re-Planning</a:t>
            </a:r>
            <a:endParaRPr lang="en-US" sz="3600" dirty="0"/>
          </a:p>
          <a:p>
            <a:pPr>
              <a:buFont typeface="Wingdings" pitchFamily="2" charset="2"/>
              <a:buChar char="ü"/>
            </a:pPr>
            <a:r>
              <a:rPr lang="en-US" sz="3600" dirty="0" smtClean="0"/>
              <a:t>Re-Teaching</a:t>
            </a:r>
            <a:endParaRPr lang="en-US" sz="3600" dirty="0"/>
          </a:p>
          <a:p>
            <a:pPr>
              <a:buFont typeface="Wingdings" pitchFamily="2" charset="2"/>
              <a:buChar char="ü"/>
            </a:pPr>
            <a:r>
              <a:rPr lang="en-US" sz="3600" dirty="0" smtClean="0"/>
              <a:t>Re-Discussion</a:t>
            </a:r>
            <a:endParaRPr lang="en-US" sz="3600" dirty="0"/>
          </a:p>
          <a:p>
            <a:pPr>
              <a:buFont typeface="Wingdings" pitchFamily="2" charset="2"/>
              <a:buChar char="ü"/>
            </a:pPr>
            <a:r>
              <a:rPr lang="en-US" sz="3600" dirty="0"/>
              <a:t>Repeating the </a:t>
            </a:r>
            <a:r>
              <a:rPr lang="en-US" sz="3600" dirty="0" smtClean="0"/>
              <a:t>Cycle</a:t>
            </a:r>
            <a:r>
              <a:rPr lang="en-US" sz="3600" dirty="0"/>
              <a:t>.</a:t>
            </a:r>
          </a:p>
          <a:p>
            <a:endParaRPr lang="en-US" sz="16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8600"/>
            <a:ext cx="8382000" cy="64008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/>
              <a:t>Diagrammatic Representation</a:t>
            </a:r>
            <a:endParaRPr lang="en-US" sz="4000" b="1" dirty="0">
              <a:latin typeface="Cambria" pitchFamily="18" charset="0"/>
            </a:endParaRPr>
          </a:p>
        </p:txBody>
      </p:sp>
      <p:pic>
        <p:nvPicPr>
          <p:cNvPr id="3" name="Picture 2" descr="C:\Users\dell\Desktop\micro-teaching-dr-jayesh-vaghela-9-6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19200"/>
            <a:ext cx="7239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244</TotalTime>
  <Words>380</Words>
  <Application>Microsoft Office PowerPoint</Application>
  <PresentationFormat>On-screen Show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Oriel</vt:lpstr>
      <vt:lpstr>Office Theme</vt:lpstr>
      <vt:lpstr>Flow</vt:lpstr>
      <vt:lpstr>Metro</vt:lpstr>
      <vt:lpstr>1_Office Theme</vt:lpstr>
      <vt:lpstr>Foundry</vt:lpstr>
      <vt:lpstr>WHAT IS MICROTEACHING?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BOKAINA CENTRAL SCHOOL</dc:title>
  <dc:creator>dell</dc:creator>
  <cp:lastModifiedBy>Acer</cp:lastModifiedBy>
  <cp:revision>34</cp:revision>
  <dcterms:created xsi:type="dcterms:W3CDTF">2019-11-28T12:21:17Z</dcterms:created>
  <dcterms:modified xsi:type="dcterms:W3CDTF">2019-12-01T20:18:25Z</dcterms:modified>
</cp:coreProperties>
</file>