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93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3248F-7E27-40BF-8AD8-07C724FF08F8}" type="datetimeFigureOut">
              <a:rPr lang="en-US" smtClean="0"/>
              <a:t>6/15/2021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8FA77-4F84-4126-8B2E-E2ACEEB139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3248F-7E27-40BF-8AD8-07C724FF08F8}" type="datetimeFigureOut">
              <a:rPr lang="en-US" smtClean="0"/>
              <a:t>6/15/2021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8FA77-4F84-4126-8B2E-E2ACEEB139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3248F-7E27-40BF-8AD8-07C724FF08F8}" type="datetimeFigureOut">
              <a:rPr lang="en-US" smtClean="0"/>
              <a:t>6/15/2021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8FA77-4F84-4126-8B2E-E2ACEEB139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3248F-7E27-40BF-8AD8-07C724FF08F8}" type="datetimeFigureOut">
              <a:rPr lang="en-US" smtClean="0"/>
              <a:t>6/15/2021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8FA77-4F84-4126-8B2E-E2ACEEB139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3248F-7E27-40BF-8AD8-07C724FF08F8}" type="datetimeFigureOut">
              <a:rPr lang="en-US" smtClean="0"/>
              <a:t>6/15/2021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8FA77-4F84-4126-8B2E-E2ACEEB139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3248F-7E27-40BF-8AD8-07C724FF08F8}" type="datetimeFigureOut">
              <a:rPr lang="en-US" smtClean="0"/>
              <a:t>6/15/2021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8FA77-4F84-4126-8B2E-E2ACEEB139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3248F-7E27-40BF-8AD8-07C724FF08F8}" type="datetimeFigureOut">
              <a:rPr lang="en-US" smtClean="0"/>
              <a:t>6/15/2021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8FA77-4F84-4126-8B2E-E2ACEEB139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3248F-7E27-40BF-8AD8-07C724FF08F8}" type="datetimeFigureOut">
              <a:rPr lang="en-US" smtClean="0"/>
              <a:t>6/15/2021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8FA77-4F84-4126-8B2E-E2ACEEB139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3248F-7E27-40BF-8AD8-07C724FF08F8}" type="datetimeFigureOut">
              <a:rPr lang="en-US" smtClean="0"/>
              <a:t>6/15/2021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8FA77-4F84-4126-8B2E-E2ACEEB139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3248F-7E27-40BF-8AD8-07C724FF08F8}" type="datetimeFigureOut">
              <a:rPr lang="en-US" smtClean="0"/>
              <a:t>6/15/2021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8FA77-4F84-4126-8B2E-E2ACEEB139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3248F-7E27-40BF-8AD8-07C724FF08F8}" type="datetimeFigureOut">
              <a:rPr lang="en-US" smtClean="0"/>
              <a:t>6/15/2021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8FA77-4F84-4126-8B2E-E2ACEEB139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F3248F-7E27-40BF-8AD8-07C724FF08F8}" type="datetimeFigureOut">
              <a:rPr lang="en-US" smtClean="0"/>
              <a:t>6/15/2021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08FA77-4F84-4126-8B2E-E2ACEEB1390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4348" y="714357"/>
            <a:ext cx="7772400" cy="92869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CLASSIFICATION OF ARTHROPODA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 descr="C:\Users\hp\Desktop\digests_46113_digest-461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500173"/>
            <a:ext cx="7715304" cy="47863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Example :- Buthus,Palamnaeus,Androctonus,Centruroide,Chelifer, microcreagris, Lycosa ,Agelena, Latrodectus ,Galeodes,Koenenia,Mastigoproctus ,Thelyphonus, Charinus ,Cryptocellus,Phalangium,Sarcoptes etc.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hp\Desktop\Buthus-mariefranceae-from-south-of-Morocco-Photo-by-Arie-van-der-Meijden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00068" y="1071563"/>
            <a:ext cx="5743864" cy="5054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hp\Desktop\download (2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686175" y="2572544"/>
            <a:ext cx="1771650" cy="25812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hp\Desktop\download (3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85984" y="2214554"/>
            <a:ext cx="5786478" cy="25201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hp\Desktop\Microcreagris-xikangensis-sp-nov-a-holotype-male-dorsal-view-b-paratype-female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63021" y="1600200"/>
            <a:ext cx="7617958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hp\Desktop\1200px-Lycosa_aragogi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12920" y="1600200"/>
            <a:ext cx="7118159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hp\Desktop\download (4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786050" y="1643051"/>
            <a:ext cx="3643338" cy="33297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hp\Desktop\download (5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786050" y="1214422"/>
            <a:ext cx="4191019" cy="33869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hp\Desktop\Mastigoproctus_colombianus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33139" y="1600200"/>
            <a:ext cx="607772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hp\Desktop\Female-of-Charinus-ioanniticus-from-Rhodes-Greece-photo-M-Seiter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38034" y="1600200"/>
            <a:ext cx="6067931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Arthropoda is a much heterogenous group including a variety of  animals with divergent views concerning their phylogeny.</a:t>
            </a:r>
          </a:p>
          <a:p>
            <a:r>
              <a:rPr lang="en-US" dirty="0" smtClean="0"/>
              <a:t>Because of this reason , no definite system of classifying this phylum exists.</a:t>
            </a:r>
          </a:p>
          <a:p>
            <a:r>
              <a:rPr lang="en-US" dirty="0" smtClean="0"/>
              <a:t>The classification adopted here is a synthesis of several views so that such a large and diverse phylum may be conveniently  grouped. 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hp\Desktop\download (7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428736"/>
            <a:ext cx="5786478" cy="33583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hp\Desktop\download (8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143240" y="2714620"/>
            <a:ext cx="3286141" cy="228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/>
          <a:lstStyle/>
          <a:p>
            <a:r>
              <a:rPr lang="en-US" dirty="0" smtClean="0"/>
              <a:t>Seven subphyla are recognised in the following classification.</a:t>
            </a:r>
          </a:p>
          <a:p>
            <a:r>
              <a:rPr lang="en-US" dirty="0" smtClean="0"/>
              <a:t>Of these only Trilobitomorpha , Chelicerata and Mandibulata are definitely Arthropods.</a:t>
            </a:r>
          </a:p>
          <a:p>
            <a:r>
              <a:rPr lang="en-US" dirty="0" smtClean="0"/>
              <a:t>Trilobitomorpha includes a number of extinct classes only .</a:t>
            </a:r>
          </a:p>
          <a:p>
            <a:r>
              <a:rPr lang="en-US" dirty="0" smtClean="0"/>
              <a:t>Onychophora ,Tardigrada and Pentastomida show only  doubtful or superficial relationships with other arthropods.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CLASSIFICATION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   Sub phylum 1 :- Trilobitomorpha</a:t>
            </a:r>
          </a:p>
          <a:p>
            <a:pPr marL="514350" indent="-514350">
              <a:buAutoNum type="alphaLcPeriod"/>
            </a:pPr>
            <a:r>
              <a:rPr lang="en-US" dirty="0" smtClean="0"/>
              <a:t>Fossil trilobites .mostly marine and bottom –dwellers . Cambrian to permian.</a:t>
            </a:r>
          </a:p>
          <a:p>
            <a:pPr marL="514350" indent="-514350">
              <a:buAutoNum type="alphaLcPeriod"/>
            </a:pPr>
            <a:r>
              <a:rPr lang="en-US" dirty="0" smtClean="0"/>
              <a:t>Body 3 lobed, due to 2 longitudinal  furrows.</a:t>
            </a:r>
          </a:p>
          <a:p>
            <a:pPr marL="514350" indent="-514350">
              <a:buAutoNum type="alphaLcPeriod"/>
            </a:pPr>
            <a:r>
              <a:rPr lang="en-US" dirty="0" smtClean="0"/>
              <a:t>Head distinct . Probably one pair of  antennae.</a:t>
            </a:r>
          </a:p>
          <a:p>
            <a:pPr marL="514350" indent="-514350">
              <a:buNone/>
            </a:pPr>
            <a:r>
              <a:rPr lang="en-US" dirty="0" smtClean="0"/>
              <a:t>Example :-Triarthrus ,Dalmanites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hp\Desktop\gettyimages-1192970769-1024x102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857356" y="1142984"/>
            <a:ext cx="5572164" cy="36620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/>
          <a:lstStyle/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    Sub –phylum 2:-CHELICERATA</a:t>
            </a:r>
          </a:p>
          <a:p>
            <a:pPr marL="514350" indent="-514350">
              <a:buAutoNum type="alphaLcPeriod"/>
            </a:pPr>
            <a:r>
              <a:rPr lang="en-US" dirty="0" smtClean="0"/>
              <a:t>Body divided into an anterior cephalothorax (prosoma ) and a posterior abdomen (opisthosoma).</a:t>
            </a:r>
          </a:p>
          <a:p>
            <a:pPr marL="514350" indent="-514350">
              <a:buAutoNum type="alphaLcPeriod"/>
            </a:pPr>
            <a:r>
              <a:rPr lang="en-US" dirty="0" smtClean="0"/>
              <a:t>Prosomatic appendages 6 pairs. First pair of preoral chelicerae with claws ,followed by postoral pedipalps and four pairs of walking legs.</a:t>
            </a:r>
          </a:p>
          <a:p>
            <a:pPr marL="514350" indent="-514350">
              <a:buAutoNum type="alphaLcPeriod"/>
            </a:pPr>
            <a:r>
              <a:rPr lang="en-US" dirty="0" smtClean="0"/>
              <a:t>Antennae and true jaws absent.</a:t>
            </a:r>
          </a:p>
          <a:p>
            <a:pPr marL="514350" indent="-514350">
              <a:buNone/>
            </a:pPr>
            <a:r>
              <a:rPr lang="en-US" dirty="0"/>
              <a:t> </a:t>
            </a:r>
            <a:r>
              <a:rPr lang="en-US" dirty="0" smtClean="0"/>
              <a:t>   it has divided into two classes --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268931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Class 1:-Merostomata</a:t>
            </a:r>
          </a:p>
          <a:p>
            <a:pPr marL="514350" indent="-514350">
              <a:buAutoNum type="alphaLcPeriod"/>
            </a:pPr>
            <a:r>
              <a:rPr lang="en-US" dirty="0" smtClean="0"/>
              <a:t>Marine with median simple and lateral compound eyes.</a:t>
            </a:r>
          </a:p>
          <a:p>
            <a:pPr marL="514350" indent="-514350">
              <a:buAutoNum type="alphaLcPeriod"/>
            </a:pPr>
            <a:r>
              <a:rPr lang="en-US" dirty="0" smtClean="0"/>
              <a:t>5 to 6 pairs of abdominal appendages with book gills.</a:t>
            </a:r>
          </a:p>
          <a:p>
            <a:pPr marL="514350" indent="-514350">
              <a:buAutoNum type="alphaLcPeriod"/>
            </a:pPr>
            <a:r>
              <a:rPr lang="en-US" dirty="0" smtClean="0"/>
              <a:t>Abdomen ending in a sharp telson or spine.</a:t>
            </a:r>
          </a:p>
          <a:p>
            <a:pPr marL="514350" indent="-514350">
              <a:buAutoNum type="alphaLcPeriod"/>
            </a:pPr>
            <a:r>
              <a:rPr lang="en-US" dirty="0" smtClean="0"/>
              <a:t>Excretion by coxal glands. No malpighian tubules.</a:t>
            </a:r>
            <a:endParaRPr lang="en-US" dirty="0" smtClean="0"/>
          </a:p>
          <a:p>
            <a:pPr marL="514350" indent="-514350">
              <a:buAutoNum type="alphaLcPeriod"/>
            </a:pPr>
            <a:r>
              <a:rPr lang="en-US" dirty="0" smtClean="0"/>
              <a:t>Example :-Limulus(horseshoe or king crab),Eurypterus ,Pterygotus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hp\Desktop\download (1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43042" y="1643050"/>
            <a:ext cx="2466975" cy="1847850"/>
          </a:xfrm>
          <a:prstGeom prst="rect">
            <a:avLst/>
          </a:prstGeom>
          <a:noFill/>
        </p:spPr>
      </p:pic>
      <p:pic>
        <p:nvPicPr>
          <p:cNvPr id="3075" name="Picture 3" descr="C:\Users\hp\Desktop\220px-Eurypterus_remipes_00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86512" y="928670"/>
            <a:ext cx="2095500" cy="27908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   CLASS 2 :-Arachnida</a:t>
            </a:r>
          </a:p>
          <a:p>
            <a:pPr>
              <a:buNone/>
            </a:pPr>
            <a:r>
              <a:rPr lang="en-US" dirty="0" smtClean="0"/>
              <a:t>a. Terrestrial or aquatic . Eyes  simple, no compound eyes.</a:t>
            </a:r>
          </a:p>
          <a:p>
            <a:pPr>
              <a:buNone/>
            </a:pPr>
            <a:r>
              <a:rPr lang="en-US" dirty="0" smtClean="0"/>
              <a:t>b. Cephalothorax (prosoma) with 2 chelicerae, 2 pedipalps and 4 pairs of walking legs. </a:t>
            </a:r>
          </a:p>
          <a:p>
            <a:pPr>
              <a:buNone/>
            </a:pPr>
            <a:r>
              <a:rPr lang="en-US" dirty="0" smtClean="0"/>
              <a:t>c. Abdomen generally without appendages .</a:t>
            </a:r>
          </a:p>
          <a:p>
            <a:pPr>
              <a:buNone/>
            </a:pPr>
            <a:r>
              <a:rPr lang="en-US" dirty="0" smtClean="0"/>
              <a:t>d. Respiration by tracheae ,book lungs or both .</a:t>
            </a:r>
          </a:p>
          <a:p>
            <a:pPr>
              <a:buNone/>
            </a:pPr>
            <a:r>
              <a:rPr lang="en-US" dirty="0" smtClean="0"/>
              <a:t>e. Excretion by coxal glands and malpighian tubules .</a:t>
            </a:r>
          </a:p>
          <a:p>
            <a:pPr>
              <a:buNone/>
            </a:pPr>
            <a:r>
              <a:rPr lang="en-US" dirty="0" smtClean="0"/>
              <a:t>f.Dioecious . Mostly oviparous courtship before mating.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356</Words>
  <Application>Microsoft Office PowerPoint</Application>
  <PresentationFormat>On-screen Show (4:3)</PresentationFormat>
  <Paragraphs>34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CLASSIFICATION OF ARTHROPODA</vt:lpstr>
      <vt:lpstr>OVERVIEWS</vt:lpstr>
      <vt:lpstr>Slide 3</vt:lpstr>
      <vt:lpstr>CLASSIFICATION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CLASSIFICATION OF ARTHROPODA</dc:title>
  <dc:creator>hp</dc:creator>
  <cp:lastModifiedBy>hp</cp:lastModifiedBy>
  <cp:revision>12</cp:revision>
  <dcterms:created xsi:type="dcterms:W3CDTF">2021-06-15T03:11:27Z</dcterms:created>
  <dcterms:modified xsi:type="dcterms:W3CDTF">2021-06-15T05:11:39Z</dcterms:modified>
</cp:coreProperties>
</file>